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0" r:id="rId5"/>
    <p:sldId id="265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5" r:id="rId14"/>
  </p:sldIdLst>
  <p:sldSz cx="9144000" cy="5715000" type="screen16x10"/>
  <p:notesSz cx="9144000" cy="5715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9" d="100"/>
          <a:sy n="109" d="100"/>
        </p:scale>
        <p:origin x="-18" y="-2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771650"/>
            <a:ext cx="7772400" cy="1200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200400"/>
            <a:ext cx="6400800" cy="1428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314450"/>
            <a:ext cx="3977640" cy="3771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314450"/>
            <a:ext cx="3977640" cy="3771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92139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884369" y="4"/>
            <a:ext cx="1259631" cy="985287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841374"/>
            <a:ext cx="9144000" cy="215900"/>
          </a:xfrm>
          <a:custGeom>
            <a:avLst/>
            <a:gdLst/>
            <a:ahLst/>
            <a:cxnLst/>
            <a:rect l="l" t="t" r="r" b="b"/>
            <a:pathLst>
              <a:path w="9144000" h="215900">
                <a:moveTo>
                  <a:pt x="9144000" y="0"/>
                </a:moveTo>
                <a:lnTo>
                  <a:pt x="827087" y="0"/>
                </a:lnTo>
                <a:lnTo>
                  <a:pt x="0" y="0"/>
                </a:lnTo>
                <a:lnTo>
                  <a:pt x="0" y="46037"/>
                </a:lnTo>
                <a:lnTo>
                  <a:pt x="0" y="215900"/>
                </a:lnTo>
                <a:lnTo>
                  <a:pt x="827087" y="215900"/>
                </a:lnTo>
                <a:lnTo>
                  <a:pt x="827087" y="46037"/>
                </a:lnTo>
                <a:lnTo>
                  <a:pt x="9144000" y="46037"/>
                </a:lnTo>
                <a:lnTo>
                  <a:pt x="9144000" y="0"/>
                </a:lnTo>
                <a:close/>
              </a:path>
            </a:pathLst>
          </a:custGeom>
          <a:solidFill>
            <a:srgbClr val="416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760018" cy="989493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55586" y="0"/>
            <a:ext cx="864087" cy="84127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84166" y="275399"/>
            <a:ext cx="5975667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7492" y="1286382"/>
            <a:ext cx="8629015" cy="31515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5314950"/>
            <a:ext cx="2926080" cy="285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5314950"/>
            <a:ext cx="2103120" cy="285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5314950"/>
            <a:ext cx="2103120" cy="285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5656" y="275399"/>
            <a:ext cx="59226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 err="1" smtClean="0"/>
              <a:t>Визитная</a:t>
            </a:r>
            <a:r>
              <a:rPr spc="-10" dirty="0" smtClean="0"/>
              <a:t> </a:t>
            </a:r>
            <a:r>
              <a:rPr spc="-5" dirty="0" err="1" smtClean="0"/>
              <a:t>карточка</a:t>
            </a:r>
            <a:r>
              <a:rPr spc="-5" dirty="0" smtClean="0"/>
              <a:t>:</a:t>
            </a:r>
            <a:r>
              <a:rPr spc="-10" dirty="0" smtClean="0"/>
              <a:t> </a:t>
            </a:r>
            <a:r>
              <a:rPr spc="-5" dirty="0" err="1" smtClean="0"/>
              <a:t>задание</a:t>
            </a:r>
            <a:r>
              <a:rPr spc="-10" dirty="0" smtClean="0"/>
              <a:t> </a:t>
            </a:r>
            <a:r>
              <a:rPr dirty="0"/>
              <a:t>22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38077" y="1286382"/>
            <a:ext cx="4020185" cy="21088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13799"/>
              </a:lnSpc>
              <a:spcBef>
                <a:spcPts val="90"/>
              </a:spcBef>
              <a:tabLst>
                <a:tab pos="1679575" algn="l"/>
                <a:tab pos="3035935" algn="l"/>
              </a:tabLst>
            </a:pPr>
            <a:r>
              <a:rPr sz="1200" b="1" dirty="0">
                <a:latin typeface="Arial"/>
                <a:cs typeface="Arial"/>
              </a:rPr>
              <a:t>П</a:t>
            </a:r>
            <a:r>
              <a:rPr sz="1200" b="1" spc="-5" dirty="0">
                <a:latin typeface="Arial"/>
                <a:cs typeface="Arial"/>
              </a:rPr>
              <a:t>ро</a:t>
            </a:r>
            <a:r>
              <a:rPr sz="1200" b="1" spc="-20" dirty="0">
                <a:latin typeface="Arial"/>
                <a:cs typeface="Arial"/>
              </a:rPr>
              <a:t>в</a:t>
            </a:r>
            <a:r>
              <a:rPr sz="1200" b="1" dirty="0">
                <a:latin typeface="Arial"/>
                <a:cs typeface="Arial"/>
              </a:rPr>
              <a:t>е</a:t>
            </a:r>
            <a:r>
              <a:rPr sz="1200" b="1" spc="-15" dirty="0">
                <a:latin typeface="Arial"/>
                <a:cs typeface="Arial"/>
              </a:rPr>
              <a:t>р</a:t>
            </a:r>
            <a:r>
              <a:rPr sz="1200" b="1" spc="-5" dirty="0">
                <a:latin typeface="Arial"/>
                <a:cs typeface="Arial"/>
              </a:rPr>
              <a:t>я</a:t>
            </a:r>
            <a:r>
              <a:rPr sz="1200" b="1" spc="-10" dirty="0">
                <a:latin typeface="Arial"/>
                <a:cs typeface="Arial"/>
              </a:rPr>
              <a:t>е</a:t>
            </a:r>
            <a:r>
              <a:rPr sz="1200" b="1" spc="-15" dirty="0">
                <a:latin typeface="Arial"/>
                <a:cs typeface="Arial"/>
              </a:rPr>
              <a:t>м</a:t>
            </a:r>
            <a:r>
              <a:rPr sz="1200" b="1" spc="-5" dirty="0">
                <a:latin typeface="Arial"/>
                <a:cs typeface="Arial"/>
              </a:rPr>
              <a:t>ы</a:t>
            </a:r>
            <a:r>
              <a:rPr sz="1200" b="1" dirty="0">
                <a:latin typeface="Arial"/>
                <a:cs typeface="Arial"/>
              </a:rPr>
              <a:t>е	</a:t>
            </a:r>
            <a:r>
              <a:rPr sz="1200" b="1" spc="-30" dirty="0">
                <a:latin typeface="Arial"/>
                <a:cs typeface="Arial"/>
              </a:rPr>
              <a:t>э</a:t>
            </a:r>
            <a:r>
              <a:rPr sz="1200" b="1" spc="-20" dirty="0">
                <a:latin typeface="Arial"/>
                <a:cs typeface="Arial"/>
              </a:rPr>
              <a:t>л</a:t>
            </a:r>
            <a:r>
              <a:rPr sz="1200" b="1" spc="-10" dirty="0">
                <a:latin typeface="Arial"/>
                <a:cs typeface="Arial"/>
              </a:rPr>
              <a:t>е</a:t>
            </a:r>
            <a:r>
              <a:rPr sz="1200" b="1" spc="-15" dirty="0">
                <a:latin typeface="Arial"/>
                <a:cs typeface="Arial"/>
              </a:rPr>
              <a:t>м</a:t>
            </a:r>
            <a:r>
              <a:rPr sz="1200" b="1" spc="5" dirty="0">
                <a:latin typeface="Arial"/>
                <a:cs typeface="Arial"/>
              </a:rPr>
              <a:t>е</a:t>
            </a:r>
            <a:r>
              <a:rPr sz="1200" b="1" spc="-5" dirty="0">
                <a:latin typeface="Arial"/>
                <a:cs typeface="Arial"/>
              </a:rPr>
              <a:t>н</a:t>
            </a:r>
            <a:r>
              <a:rPr sz="1200" b="1" spc="-15" dirty="0">
                <a:latin typeface="Arial"/>
                <a:cs typeface="Arial"/>
              </a:rPr>
              <a:t>т</a:t>
            </a:r>
            <a:r>
              <a:rPr sz="1200" b="1" dirty="0">
                <a:latin typeface="Arial"/>
                <a:cs typeface="Arial"/>
              </a:rPr>
              <a:t>ы	с</a:t>
            </a:r>
            <a:r>
              <a:rPr sz="1200" b="1" spc="-15" dirty="0">
                <a:latin typeface="Arial"/>
                <a:cs typeface="Arial"/>
              </a:rPr>
              <a:t>о</a:t>
            </a:r>
            <a:r>
              <a:rPr sz="1200" b="1" spc="-10" dirty="0">
                <a:latin typeface="Arial"/>
                <a:cs typeface="Arial"/>
              </a:rPr>
              <a:t>д</a:t>
            </a:r>
            <a:r>
              <a:rPr sz="1200" b="1" dirty="0">
                <a:latin typeface="Arial"/>
                <a:cs typeface="Arial"/>
              </a:rPr>
              <a:t>е</a:t>
            </a:r>
            <a:r>
              <a:rPr sz="1200" b="1" spc="-15" dirty="0">
                <a:latin typeface="Arial"/>
                <a:cs typeface="Arial"/>
              </a:rPr>
              <a:t>р</a:t>
            </a:r>
            <a:r>
              <a:rPr sz="1200" b="1" spc="10" dirty="0">
                <a:latin typeface="Arial"/>
                <a:cs typeface="Arial"/>
              </a:rPr>
              <a:t>ж</a:t>
            </a:r>
            <a:r>
              <a:rPr sz="1200" b="1" dirty="0">
                <a:latin typeface="Arial"/>
                <a:cs typeface="Arial"/>
              </a:rPr>
              <a:t>а</a:t>
            </a:r>
            <a:r>
              <a:rPr sz="1200" b="1" spc="-5" dirty="0">
                <a:latin typeface="Arial"/>
                <a:cs typeface="Arial"/>
              </a:rPr>
              <a:t>н</a:t>
            </a:r>
            <a:r>
              <a:rPr sz="1200" b="1" spc="-10" dirty="0">
                <a:latin typeface="Arial"/>
                <a:cs typeface="Arial"/>
              </a:rPr>
              <a:t>и</a:t>
            </a:r>
            <a:r>
              <a:rPr sz="1200" b="1" spc="-5" dirty="0">
                <a:latin typeface="Arial"/>
                <a:cs typeface="Arial"/>
              </a:rPr>
              <a:t>я</a:t>
            </a:r>
            <a:r>
              <a:rPr sz="1200" b="1" dirty="0">
                <a:latin typeface="Arial"/>
                <a:cs typeface="Arial"/>
              </a:rPr>
              <a:t>:  </a:t>
            </a:r>
            <a:r>
              <a:rPr sz="1200" spc="-20" dirty="0">
                <a:latin typeface="Microsoft Sans Serif"/>
                <a:cs typeface="Microsoft Sans Serif"/>
              </a:rPr>
              <a:t>Географические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модели.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Географическая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карта,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план 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местности.</a:t>
            </a:r>
            <a:endParaRPr sz="1200">
              <a:latin typeface="Microsoft Sans Serif"/>
              <a:cs typeface="Microsoft Sans Serif"/>
            </a:endParaRPr>
          </a:p>
          <a:p>
            <a:pPr marL="12700" marR="807085">
              <a:lnSpc>
                <a:spcPct val="114199"/>
              </a:lnSpc>
            </a:pPr>
            <a:r>
              <a:rPr sz="1200" b="1" spc="-15" dirty="0">
                <a:latin typeface="Arial"/>
                <a:cs typeface="Arial"/>
              </a:rPr>
              <a:t>Уровень</a:t>
            </a:r>
            <a:r>
              <a:rPr sz="1200" b="1" spc="1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сложности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– </a:t>
            </a:r>
            <a:r>
              <a:rPr sz="1200" spc="-10" dirty="0">
                <a:latin typeface="Microsoft Sans Serif"/>
                <a:cs typeface="Microsoft Sans Serif"/>
              </a:rPr>
              <a:t>высокий. 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b="1" spc="-5" dirty="0">
                <a:latin typeface="Arial"/>
                <a:cs typeface="Arial"/>
              </a:rPr>
              <a:t>Максимальный первичный </a:t>
            </a:r>
            <a:r>
              <a:rPr sz="1200" b="1" dirty="0">
                <a:latin typeface="Arial"/>
                <a:cs typeface="Arial"/>
              </a:rPr>
              <a:t>балл </a:t>
            </a:r>
            <a:r>
              <a:rPr sz="1200" b="1" spc="-5" dirty="0">
                <a:latin typeface="Arial"/>
                <a:cs typeface="Arial"/>
              </a:rPr>
              <a:t>– </a:t>
            </a:r>
            <a:r>
              <a:rPr sz="1200" dirty="0">
                <a:latin typeface="Microsoft Sans Serif"/>
                <a:cs typeface="Microsoft Sans Serif"/>
              </a:rPr>
              <a:t>3. 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b="1" spc="-5" dirty="0">
                <a:latin typeface="Arial"/>
                <a:cs typeface="Arial"/>
              </a:rPr>
              <a:t>Примерное</a:t>
            </a:r>
            <a:r>
              <a:rPr sz="1200" b="1" spc="2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время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выполнения</a:t>
            </a:r>
            <a:r>
              <a:rPr sz="1200" b="1" spc="1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– </a:t>
            </a:r>
            <a:r>
              <a:rPr sz="1200" spc="-5" dirty="0">
                <a:latin typeface="Microsoft Sans Serif"/>
                <a:cs typeface="Microsoft Sans Serif"/>
              </a:rPr>
              <a:t>15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35" dirty="0">
                <a:latin typeface="Microsoft Sans Serif"/>
                <a:cs typeface="Microsoft Sans Serif"/>
              </a:rPr>
              <a:t>минут.</a:t>
            </a:r>
            <a:endParaRPr sz="1200">
              <a:latin typeface="Microsoft Sans Serif"/>
              <a:cs typeface="Microsoft Sans Serif"/>
            </a:endParaRPr>
          </a:p>
          <a:p>
            <a:pPr marL="12700" marR="6985">
              <a:lnSpc>
                <a:spcPts val="1639"/>
              </a:lnSpc>
              <a:spcBef>
                <a:spcPts val="80"/>
              </a:spcBef>
              <a:tabLst>
                <a:tab pos="567055" algn="l"/>
                <a:tab pos="1757045" algn="l"/>
                <a:tab pos="2705100" algn="l"/>
                <a:tab pos="3766185" algn="l"/>
              </a:tabLst>
            </a:pPr>
            <a:r>
              <a:rPr sz="1200" b="1" spc="-5" dirty="0">
                <a:latin typeface="Arial"/>
                <a:cs typeface="Arial"/>
              </a:rPr>
              <a:t>К</a:t>
            </a:r>
            <a:r>
              <a:rPr sz="1200" b="1" spc="-15" dirty="0">
                <a:latin typeface="Arial"/>
                <a:cs typeface="Arial"/>
              </a:rPr>
              <a:t>о</a:t>
            </a:r>
            <a:r>
              <a:rPr sz="1200" b="1" spc="5" dirty="0">
                <a:latin typeface="Arial"/>
                <a:cs typeface="Arial"/>
              </a:rPr>
              <a:t>д</a:t>
            </a:r>
            <a:r>
              <a:rPr sz="1200" b="1" dirty="0">
                <a:latin typeface="Arial"/>
                <a:cs typeface="Arial"/>
              </a:rPr>
              <a:t>ы	</a:t>
            </a:r>
            <a:r>
              <a:rPr sz="1200" b="1" spc="5" dirty="0">
                <a:latin typeface="Arial"/>
                <a:cs typeface="Arial"/>
              </a:rPr>
              <a:t>п</a:t>
            </a:r>
            <a:r>
              <a:rPr sz="1200" b="1" spc="-5" dirty="0">
                <a:latin typeface="Arial"/>
                <a:cs typeface="Arial"/>
              </a:rPr>
              <a:t>р</a:t>
            </a:r>
            <a:r>
              <a:rPr sz="1200" b="1" spc="10" dirty="0">
                <a:latin typeface="Arial"/>
                <a:cs typeface="Arial"/>
              </a:rPr>
              <a:t>о</a:t>
            </a:r>
            <a:r>
              <a:rPr sz="1200" b="1" spc="-20" dirty="0">
                <a:latin typeface="Arial"/>
                <a:cs typeface="Arial"/>
              </a:rPr>
              <a:t>в</a:t>
            </a:r>
            <a:r>
              <a:rPr sz="1200" b="1" spc="5" dirty="0">
                <a:latin typeface="Arial"/>
                <a:cs typeface="Arial"/>
              </a:rPr>
              <a:t>е</a:t>
            </a:r>
            <a:r>
              <a:rPr sz="1200" b="1" spc="-15" dirty="0">
                <a:latin typeface="Arial"/>
                <a:cs typeface="Arial"/>
              </a:rPr>
              <a:t>р</a:t>
            </a:r>
            <a:r>
              <a:rPr sz="1200" b="1" spc="-5" dirty="0">
                <a:latin typeface="Arial"/>
                <a:cs typeface="Arial"/>
              </a:rPr>
              <a:t>я</a:t>
            </a:r>
            <a:r>
              <a:rPr sz="1200" b="1" spc="-10" dirty="0">
                <a:latin typeface="Arial"/>
                <a:cs typeface="Arial"/>
              </a:rPr>
              <a:t>е</a:t>
            </a:r>
            <a:r>
              <a:rPr sz="1200" b="1" spc="-15" dirty="0">
                <a:latin typeface="Arial"/>
                <a:cs typeface="Arial"/>
              </a:rPr>
              <a:t>м</a:t>
            </a:r>
            <a:r>
              <a:rPr sz="1200" b="1" spc="-5" dirty="0">
                <a:latin typeface="Arial"/>
                <a:cs typeface="Arial"/>
              </a:rPr>
              <a:t>ы</a:t>
            </a:r>
            <a:r>
              <a:rPr sz="1200" b="1" dirty="0">
                <a:latin typeface="Arial"/>
                <a:cs typeface="Arial"/>
              </a:rPr>
              <a:t>х	</a:t>
            </a:r>
            <a:r>
              <a:rPr sz="1200" b="1" spc="-30" dirty="0">
                <a:latin typeface="Arial"/>
                <a:cs typeface="Arial"/>
              </a:rPr>
              <a:t>э</a:t>
            </a:r>
            <a:r>
              <a:rPr sz="1200" b="1" spc="-20" dirty="0">
                <a:latin typeface="Arial"/>
                <a:cs typeface="Arial"/>
              </a:rPr>
              <a:t>л</a:t>
            </a:r>
            <a:r>
              <a:rPr sz="1200" b="1" spc="-10" dirty="0">
                <a:latin typeface="Arial"/>
                <a:cs typeface="Arial"/>
              </a:rPr>
              <a:t>е</a:t>
            </a:r>
            <a:r>
              <a:rPr sz="1200" b="1" spc="-15" dirty="0">
                <a:latin typeface="Arial"/>
                <a:cs typeface="Arial"/>
              </a:rPr>
              <a:t>м</a:t>
            </a:r>
            <a:r>
              <a:rPr sz="1200" b="1" dirty="0">
                <a:latin typeface="Arial"/>
                <a:cs typeface="Arial"/>
              </a:rPr>
              <a:t>е</a:t>
            </a:r>
            <a:r>
              <a:rPr sz="1200" b="1" spc="-5" dirty="0">
                <a:latin typeface="Arial"/>
                <a:cs typeface="Arial"/>
              </a:rPr>
              <a:t>н</a:t>
            </a:r>
            <a:r>
              <a:rPr sz="1200" b="1" spc="-25" dirty="0">
                <a:latin typeface="Arial"/>
                <a:cs typeface="Arial"/>
              </a:rPr>
              <a:t>т</a:t>
            </a:r>
            <a:r>
              <a:rPr sz="1200" b="1" spc="-5" dirty="0">
                <a:latin typeface="Arial"/>
                <a:cs typeface="Arial"/>
              </a:rPr>
              <a:t>о</a:t>
            </a:r>
            <a:r>
              <a:rPr sz="1200" b="1" dirty="0">
                <a:latin typeface="Arial"/>
                <a:cs typeface="Arial"/>
              </a:rPr>
              <a:t>в	с</a:t>
            </a:r>
            <a:r>
              <a:rPr sz="1200" b="1" spc="-15" dirty="0">
                <a:latin typeface="Arial"/>
                <a:cs typeface="Arial"/>
              </a:rPr>
              <a:t>о</a:t>
            </a:r>
            <a:r>
              <a:rPr sz="1200" b="1" spc="-10" dirty="0">
                <a:latin typeface="Arial"/>
                <a:cs typeface="Arial"/>
              </a:rPr>
              <a:t>д</a:t>
            </a:r>
            <a:r>
              <a:rPr sz="1200" b="1" dirty="0">
                <a:latin typeface="Arial"/>
                <a:cs typeface="Arial"/>
              </a:rPr>
              <a:t>е</a:t>
            </a:r>
            <a:r>
              <a:rPr sz="1200" b="1" spc="-15" dirty="0">
                <a:latin typeface="Arial"/>
                <a:cs typeface="Arial"/>
              </a:rPr>
              <a:t>р</a:t>
            </a:r>
            <a:r>
              <a:rPr sz="1200" b="1" spc="10" dirty="0">
                <a:latin typeface="Arial"/>
                <a:cs typeface="Arial"/>
              </a:rPr>
              <a:t>ж</a:t>
            </a:r>
            <a:r>
              <a:rPr sz="1200" b="1" dirty="0">
                <a:latin typeface="Arial"/>
                <a:cs typeface="Arial"/>
              </a:rPr>
              <a:t>а</a:t>
            </a:r>
            <a:r>
              <a:rPr sz="1200" b="1" spc="-5" dirty="0">
                <a:latin typeface="Arial"/>
                <a:cs typeface="Arial"/>
              </a:rPr>
              <a:t>н</a:t>
            </a:r>
            <a:r>
              <a:rPr sz="1200" b="1" spc="-10" dirty="0">
                <a:latin typeface="Arial"/>
                <a:cs typeface="Arial"/>
              </a:rPr>
              <a:t>и</a:t>
            </a:r>
            <a:r>
              <a:rPr sz="1200" b="1" dirty="0">
                <a:latin typeface="Arial"/>
                <a:cs typeface="Arial"/>
              </a:rPr>
              <a:t>я	</a:t>
            </a:r>
            <a:r>
              <a:rPr sz="1200" b="1" spc="5" dirty="0">
                <a:latin typeface="Arial"/>
                <a:cs typeface="Arial"/>
              </a:rPr>
              <a:t>(по  </a:t>
            </a:r>
            <a:r>
              <a:rPr sz="1200" b="1" spc="-15" dirty="0">
                <a:latin typeface="Arial"/>
                <a:cs typeface="Arial"/>
              </a:rPr>
              <a:t>кодификатору):</a:t>
            </a:r>
            <a:r>
              <a:rPr sz="1200" b="1" spc="50" dirty="0">
                <a:latin typeface="Arial"/>
                <a:cs typeface="Arial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1.1.</a:t>
            </a:r>
            <a:endParaRPr sz="1200">
              <a:latin typeface="Microsoft Sans Serif"/>
              <a:cs typeface="Microsoft Sans Serif"/>
            </a:endParaRPr>
          </a:p>
          <a:p>
            <a:pPr marL="12700" marR="7620">
              <a:lnSpc>
                <a:spcPts val="1639"/>
              </a:lnSpc>
              <a:spcBef>
                <a:spcPts val="10"/>
              </a:spcBef>
              <a:tabLst>
                <a:tab pos="669290" algn="l"/>
                <a:tab pos="1960245" algn="l"/>
                <a:tab pos="3096895" algn="l"/>
                <a:tab pos="3420110" algn="l"/>
              </a:tabLst>
            </a:pPr>
            <a:r>
              <a:rPr sz="1200" b="1" spc="-5" dirty="0">
                <a:latin typeface="Arial"/>
                <a:cs typeface="Arial"/>
              </a:rPr>
              <a:t>К</a:t>
            </a:r>
            <a:r>
              <a:rPr sz="1200" b="1" spc="-15" dirty="0">
                <a:latin typeface="Arial"/>
                <a:cs typeface="Arial"/>
              </a:rPr>
              <a:t>о</a:t>
            </a:r>
            <a:r>
              <a:rPr sz="1200" b="1" spc="5" dirty="0">
                <a:latin typeface="Arial"/>
                <a:cs typeface="Arial"/>
              </a:rPr>
              <a:t>д</a:t>
            </a:r>
            <a:r>
              <a:rPr sz="1200" b="1" dirty="0">
                <a:latin typeface="Arial"/>
                <a:cs typeface="Arial"/>
              </a:rPr>
              <a:t>ы	</a:t>
            </a:r>
            <a:r>
              <a:rPr sz="1200" b="1" spc="-5" dirty="0">
                <a:latin typeface="Arial"/>
                <a:cs typeface="Arial"/>
              </a:rPr>
              <a:t>п</a:t>
            </a:r>
            <a:r>
              <a:rPr sz="1200" b="1" spc="10" dirty="0">
                <a:latin typeface="Arial"/>
                <a:cs typeface="Arial"/>
              </a:rPr>
              <a:t>р</a:t>
            </a:r>
            <a:r>
              <a:rPr sz="1200" b="1" spc="-5" dirty="0">
                <a:latin typeface="Arial"/>
                <a:cs typeface="Arial"/>
              </a:rPr>
              <a:t>о</a:t>
            </a:r>
            <a:r>
              <a:rPr sz="1200" b="1" spc="-20" dirty="0">
                <a:latin typeface="Arial"/>
                <a:cs typeface="Arial"/>
              </a:rPr>
              <a:t>в</a:t>
            </a:r>
            <a:r>
              <a:rPr sz="1200" b="1" dirty="0">
                <a:latin typeface="Arial"/>
                <a:cs typeface="Arial"/>
              </a:rPr>
              <a:t>е</a:t>
            </a:r>
            <a:r>
              <a:rPr sz="1200" b="1" spc="-15" dirty="0">
                <a:latin typeface="Arial"/>
                <a:cs typeface="Arial"/>
              </a:rPr>
              <a:t>р</a:t>
            </a:r>
            <a:r>
              <a:rPr sz="1200" b="1" spc="-5" dirty="0">
                <a:latin typeface="Arial"/>
                <a:cs typeface="Arial"/>
              </a:rPr>
              <a:t>я</a:t>
            </a:r>
            <a:r>
              <a:rPr sz="1200" b="1" spc="-10" dirty="0">
                <a:latin typeface="Arial"/>
                <a:cs typeface="Arial"/>
              </a:rPr>
              <a:t>е</a:t>
            </a:r>
            <a:r>
              <a:rPr sz="1200" b="1" spc="-15" dirty="0">
                <a:latin typeface="Arial"/>
                <a:cs typeface="Arial"/>
              </a:rPr>
              <a:t>м</a:t>
            </a:r>
            <a:r>
              <a:rPr sz="1200" b="1" spc="-5" dirty="0">
                <a:latin typeface="Arial"/>
                <a:cs typeface="Arial"/>
              </a:rPr>
              <a:t>ы</a:t>
            </a:r>
            <a:r>
              <a:rPr sz="1200" b="1" dirty="0">
                <a:latin typeface="Arial"/>
                <a:cs typeface="Arial"/>
              </a:rPr>
              <a:t>х	</a:t>
            </a:r>
            <a:r>
              <a:rPr sz="1200" b="1" spc="-15" dirty="0">
                <a:latin typeface="Arial"/>
                <a:cs typeface="Arial"/>
              </a:rPr>
              <a:t>т</a:t>
            </a:r>
            <a:r>
              <a:rPr sz="1200" b="1" spc="-5" dirty="0">
                <a:latin typeface="Arial"/>
                <a:cs typeface="Arial"/>
              </a:rPr>
              <a:t>р</a:t>
            </a:r>
            <a:r>
              <a:rPr sz="1200" b="1" spc="-10" dirty="0">
                <a:latin typeface="Arial"/>
                <a:cs typeface="Arial"/>
              </a:rPr>
              <a:t>е</a:t>
            </a:r>
            <a:r>
              <a:rPr sz="1200" b="1" dirty="0">
                <a:latin typeface="Arial"/>
                <a:cs typeface="Arial"/>
              </a:rPr>
              <a:t>б</a:t>
            </a:r>
            <a:r>
              <a:rPr sz="1200" b="1" spc="-5" dirty="0">
                <a:latin typeface="Arial"/>
                <a:cs typeface="Arial"/>
              </a:rPr>
              <a:t>о</a:t>
            </a:r>
            <a:r>
              <a:rPr sz="1200" b="1" spc="-20" dirty="0">
                <a:latin typeface="Arial"/>
                <a:cs typeface="Arial"/>
              </a:rPr>
              <a:t>в</a:t>
            </a:r>
            <a:r>
              <a:rPr sz="1200" b="1" dirty="0">
                <a:latin typeface="Arial"/>
                <a:cs typeface="Arial"/>
              </a:rPr>
              <a:t>а</a:t>
            </a:r>
            <a:r>
              <a:rPr sz="1200" b="1" spc="-5" dirty="0">
                <a:latin typeface="Arial"/>
                <a:cs typeface="Arial"/>
              </a:rPr>
              <a:t>н</a:t>
            </a:r>
            <a:r>
              <a:rPr sz="1200" b="1" spc="-10" dirty="0">
                <a:latin typeface="Arial"/>
                <a:cs typeface="Arial"/>
              </a:rPr>
              <a:t>и</a:t>
            </a:r>
            <a:r>
              <a:rPr sz="1200" b="1" dirty="0">
                <a:latin typeface="Arial"/>
                <a:cs typeface="Arial"/>
              </a:rPr>
              <a:t>й	к	</a:t>
            </a:r>
            <a:r>
              <a:rPr sz="1200" b="1" spc="-45" dirty="0">
                <a:latin typeface="Arial"/>
                <a:cs typeface="Arial"/>
              </a:rPr>
              <a:t>у</a:t>
            </a:r>
            <a:r>
              <a:rPr sz="1200" b="1" spc="10" dirty="0">
                <a:latin typeface="Arial"/>
                <a:cs typeface="Arial"/>
              </a:rPr>
              <a:t>р</a:t>
            </a:r>
            <a:r>
              <a:rPr sz="1200" b="1" spc="-5" dirty="0">
                <a:latin typeface="Arial"/>
                <a:cs typeface="Arial"/>
              </a:rPr>
              <a:t>о</a:t>
            </a:r>
            <a:r>
              <a:rPr sz="1200" b="1" spc="5" dirty="0">
                <a:latin typeface="Arial"/>
                <a:cs typeface="Arial"/>
              </a:rPr>
              <a:t>вн</a:t>
            </a:r>
            <a:r>
              <a:rPr sz="1200" b="1" dirty="0">
                <a:latin typeface="Arial"/>
                <a:cs typeface="Arial"/>
              </a:rPr>
              <a:t>ю  </a:t>
            </a:r>
            <a:r>
              <a:rPr sz="1200" b="1" spc="-15" dirty="0">
                <a:latin typeface="Arial"/>
                <a:cs typeface="Arial"/>
              </a:rPr>
              <a:t>подготовки</a:t>
            </a:r>
            <a:r>
              <a:rPr sz="1200" b="1" spc="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(по</a:t>
            </a:r>
            <a:r>
              <a:rPr sz="1200" b="1" spc="25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кодификатору):</a:t>
            </a:r>
            <a:r>
              <a:rPr sz="1200" b="1" spc="55" dirty="0">
                <a:latin typeface="Arial"/>
                <a:cs typeface="Arial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2.8.</a:t>
            </a:r>
            <a:endParaRPr sz="12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6694" y="1262806"/>
            <a:ext cx="4294487" cy="304725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4963" y="4430712"/>
            <a:ext cx="4448658" cy="74294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7314565" y="5371780"/>
            <a:ext cx="1675130" cy="187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spc="5" dirty="0">
                <a:solidFill>
                  <a:srgbClr val="81AFB5"/>
                </a:solidFill>
                <a:latin typeface="Tahoma"/>
                <a:cs typeface="Tahoma"/>
              </a:rPr>
              <a:t>©</a:t>
            </a:r>
            <a:r>
              <a:rPr sz="1050" b="1" spc="-30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spc="-5" dirty="0">
                <a:solidFill>
                  <a:srgbClr val="81AFB5"/>
                </a:solidFill>
                <a:latin typeface="Tahoma"/>
                <a:cs typeface="Tahoma"/>
              </a:rPr>
              <a:t>все</a:t>
            </a:r>
            <a:r>
              <a:rPr sz="1050" b="1" spc="-2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права</a:t>
            </a:r>
            <a:r>
              <a:rPr sz="1050" b="1" spc="-4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защищены</a:t>
            </a:r>
            <a:endParaRPr sz="1050"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3108" y="275399"/>
            <a:ext cx="554863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Пример</a:t>
            </a:r>
            <a:r>
              <a:rPr spc="-25" dirty="0"/>
              <a:t> </a:t>
            </a:r>
            <a:r>
              <a:rPr dirty="0"/>
              <a:t>проверки</a:t>
            </a:r>
            <a:r>
              <a:rPr spc="-35" dirty="0"/>
              <a:t> </a:t>
            </a:r>
            <a:r>
              <a:rPr spc="-5" dirty="0"/>
              <a:t>задания</a:t>
            </a:r>
            <a:r>
              <a:rPr spc="-40" dirty="0"/>
              <a:t> </a:t>
            </a:r>
            <a:r>
              <a:rPr dirty="0"/>
              <a:t>24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15740" y="3086608"/>
            <a:ext cx="4871085" cy="1482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 algn="just">
              <a:lnSpc>
                <a:spcPct val="113300"/>
              </a:lnSpc>
              <a:spcBef>
                <a:spcPts val="100"/>
              </a:spcBef>
            </a:pP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ответе</a:t>
            </a:r>
            <a:r>
              <a:rPr sz="1200" spc="28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говорится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о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«загрязнении»,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но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не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указывается,</a:t>
            </a:r>
            <a:r>
              <a:rPr sz="1200" spc="28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что 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загрязняется.</a:t>
            </a:r>
            <a:endParaRPr sz="120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14199"/>
              </a:lnSpc>
            </a:pPr>
            <a:r>
              <a:rPr sz="1200" spc="-15" dirty="0">
                <a:latin typeface="Microsoft Sans Serif"/>
                <a:cs typeface="Microsoft Sans Serif"/>
              </a:rPr>
              <a:t>Засчитать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данный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за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верный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нельзя,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30" dirty="0">
                <a:latin typeface="Microsoft Sans Serif"/>
                <a:cs typeface="Microsoft Sans Serif"/>
              </a:rPr>
              <a:t>так</a:t>
            </a:r>
            <a:r>
              <a:rPr sz="1200" spc="254" dirty="0">
                <a:latin typeface="Microsoft Sans Serif"/>
                <a:cs typeface="Microsoft Sans Serif"/>
              </a:rPr>
              <a:t> </a:t>
            </a:r>
            <a:r>
              <a:rPr sz="1200" spc="-45" dirty="0">
                <a:latin typeface="Microsoft Sans Serif"/>
                <a:cs typeface="Microsoft Sans Serif"/>
              </a:rPr>
              <a:t>как</a:t>
            </a:r>
            <a:r>
              <a:rPr sz="1200" spc="50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не</a:t>
            </a:r>
            <a:r>
              <a:rPr sz="1200" spc="300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указан 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spc="-40" dirty="0">
                <a:latin typeface="Microsoft Sans Serif"/>
                <a:cs typeface="Microsoft Sans Serif"/>
              </a:rPr>
              <a:t>объект,</a:t>
            </a:r>
            <a:r>
              <a:rPr sz="1200" spc="-3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на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который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направлено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воздействие,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дана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неполная 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трактовка</a:t>
            </a:r>
            <a:r>
              <a:rPr sz="1200" spc="-3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понятия.</a:t>
            </a:r>
            <a:endParaRPr sz="1200">
              <a:latin typeface="Microsoft Sans Serif"/>
              <a:cs typeface="Microsoft Sans Serif"/>
            </a:endParaRPr>
          </a:p>
          <a:p>
            <a:pPr marL="12700" marR="1261110">
              <a:lnSpc>
                <a:spcPct val="113300"/>
              </a:lnSpc>
              <a:spcBef>
                <a:spcPts val="10"/>
              </a:spcBef>
            </a:pP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примере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b="1" spc="-20" dirty="0">
                <a:latin typeface="Arial"/>
                <a:cs typeface="Arial"/>
              </a:rPr>
              <a:t>отсутствует</a:t>
            </a:r>
            <a:r>
              <a:rPr sz="1200" b="1" spc="4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элемент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верного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ответа</a:t>
            </a:r>
            <a:r>
              <a:rPr sz="1200" spc="-15" dirty="0">
                <a:latin typeface="Microsoft Sans Serif"/>
                <a:cs typeface="Microsoft Sans Serif"/>
              </a:rPr>
              <a:t>.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b="1" spc="-10" dirty="0">
                <a:latin typeface="Arial"/>
                <a:cs typeface="Arial"/>
              </a:rPr>
              <a:t>Итог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– 0 баллов.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0877" y="1321561"/>
            <a:ext cx="3420772" cy="1824863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0379" y="3343829"/>
            <a:ext cx="3315565" cy="1332945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3927475" y="2125662"/>
            <a:ext cx="5041900" cy="835025"/>
            <a:chOff x="3927475" y="2125662"/>
            <a:chExt cx="5041900" cy="835025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81156" y="2179294"/>
              <a:ext cx="4978692" cy="771867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932237" y="2130425"/>
              <a:ext cx="5032375" cy="825500"/>
            </a:xfrm>
            <a:custGeom>
              <a:avLst/>
              <a:gdLst/>
              <a:ahLst/>
              <a:cxnLst/>
              <a:rect l="l" t="t" r="r" b="b"/>
              <a:pathLst>
                <a:path w="5032375" h="825500">
                  <a:moveTo>
                    <a:pt x="0" y="0"/>
                  </a:moveTo>
                  <a:lnTo>
                    <a:pt x="5032375" y="0"/>
                  </a:lnTo>
                  <a:lnTo>
                    <a:pt x="5032375" y="825500"/>
                  </a:lnTo>
                  <a:lnTo>
                    <a:pt x="0" y="82550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4D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4039552" y="1282445"/>
            <a:ext cx="427926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Segoe Script"/>
                <a:cs typeface="Segoe Script"/>
              </a:rPr>
              <a:t>№</a:t>
            </a:r>
            <a:r>
              <a:rPr sz="2000" spc="-5" dirty="0">
                <a:latin typeface="Segoe Script"/>
                <a:cs typeface="Segoe Script"/>
              </a:rPr>
              <a:t> </a:t>
            </a:r>
            <a:r>
              <a:rPr sz="2000" dirty="0">
                <a:latin typeface="Segoe Script"/>
                <a:cs typeface="Segoe Script"/>
              </a:rPr>
              <a:t>24.</a:t>
            </a:r>
            <a:r>
              <a:rPr sz="2000" spc="-10" dirty="0">
                <a:latin typeface="Segoe Script"/>
                <a:cs typeface="Segoe Script"/>
              </a:rPr>
              <a:t> </a:t>
            </a:r>
            <a:r>
              <a:rPr sz="2000" spc="-5" dirty="0">
                <a:latin typeface="Segoe Script"/>
                <a:cs typeface="Segoe Script"/>
              </a:rPr>
              <a:t>Означает</a:t>
            </a:r>
            <a:r>
              <a:rPr sz="2000" dirty="0">
                <a:latin typeface="Segoe Script"/>
                <a:cs typeface="Segoe Script"/>
              </a:rPr>
              <a:t> </a:t>
            </a:r>
            <a:r>
              <a:rPr sz="2000" spc="-5" dirty="0">
                <a:latin typeface="Segoe Script"/>
                <a:cs typeface="Segoe Script"/>
              </a:rPr>
              <a:t>загрязнение.</a:t>
            </a:r>
            <a:endParaRPr sz="2000">
              <a:latin typeface="Segoe Script"/>
              <a:cs typeface="Segoe Scrip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14565" y="5371780"/>
            <a:ext cx="1675130" cy="187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spc="5" dirty="0">
                <a:solidFill>
                  <a:srgbClr val="81AFB5"/>
                </a:solidFill>
                <a:latin typeface="Tahoma"/>
                <a:cs typeface="Tahoma"/>
              </a:rPr>
              <a:t>©</a:t>
            </a:r>
            <a:r>
              <a:rPr sz="1050" b="1" spc="-30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spc="-5" dirty="0">
                <a:solidFill>
                  <a:srgbClr val="81AFB5"/>
                </a:solidFill>
                <a:latin typeface="Tahoma"/>
                <a:cs typeface="Tahoma"/>
              </a:rPr>
              <a:t>все</a:t>
            </a:r>
            <a:r>
              <a:rPr sz="1050" b="1" spc="-2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права</a:t>
            </a:r>
            <a:r>
              <a:rPr sz="1050" b="1" spc="-4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защищены</a:t>
            </a:r>
            <a:endParaRPr sz="105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5656" y="275399"/>
            <a:ext cx="59226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Визитная</a:t>
            </a:r>
            <a:r>
              <a:rPr spc="-10" dirty="0"/>
              <a:t> </a:t>
            </a:r>
            <a:r>
              <a:rPr spc="-5" dirty="0"/>
              <a:t>карточка:</a:t>
            </a:r>
            <a:r>
              <a:rPr spc="-10" dirty="0"/>
              <a:t> </a:t>
            </a:r>
            <a:r>
              <a:rPr spc="-5" dirty="0"/>
              <a:t>задание</a:t>
            </a:r>
            <a:r>
              <a:rPr spc="-10" dirty="0"/>
              <a:t> </a:t>
            </a:r>
            <a:r>
              <a:rPr dirty="0"/>
              <a:t>25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11102" y="1286382"/>
            <a:ext cx="3874135" cy="8578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13900"/>
              </a:lnSpc>
              <a:spcBef>
                <a:spcPts val="90"/>
              </a:spcBef>
              <a:tabLst>
                <a:tab pos="1607820" algn="l"/>
                <a:tab pos="2892425" algn="l"/>
              </a:tabLst>
            </a:pPr>
            <a:r>
              <a:rPr sz="1200" b="1" dirty="0">
                <a:latin typeface="Arial"/>
                <a:cs typeface="Arial"/>
              </a:rPr>
              <a:t>П</a:t>
            </a:r>
            <a:r>
              <a:rPr sz="1200" b="1" spc="-5" dirty="0">
                <a:latin typeface="Arial"/>
                <a:cs typeface="Arial"/>
              </a:rPr>
              <a:t>ро</a:t>
            </a:r>
            <a:r>
              <a:rPr sz="1200" b="1" spc="-20" dirty="0">
                <a:latin typeface="Arial"/>
                <a:cs typeface="Arial"/>
              </a:rPr>
              <a:t>в</a:t>
            </a:r>
            <a:r>
              <a:rPr sz="1200" b="1" dirty="0">
                <a:latin typeface="Arial"/>
                <a:cs typeface="Arial"/>
              </a:rPr>
              <a:t>е</a:t>
            </a:r>
            <a:r>
              <a:rPr sz="1200" b="1" spc="-15" dirty="0">
                <a:latin typeface="Arial"/>
                <a:cs typeface="Arial"/>
              </a:rPr>
              <a:t>р</a:t>
            </a:r>
            <a:r>
              <a:rPr sz="1200" b="1" spc="-5" dirty="0">
                <a:latin typeface="Arial"/>
                <a:cs typeface="Arial"/>
              </a:rPr>
              <a:t>я</a:t>
            </a:r>
            <a:r>
              <a:rPr sz="1200" b="1" spc="-10" dirty="0">
                <a:latin typeface="Arial"/>
                <a:cs typeface="Arial"/>
              </a:rPr>
              <a:t>е</a:t>
            </a:r>
            <a:r>
              <a:rPr sz="1200" b="1" spc="-15" dirty="0">
                <a:latin typeface="Arial"/>
                <a:cs typeface="Arial"/>
              </a:rPr>
              <a:t>м</a:t>
            </a:r>
            <a:r>
              <a:rPr sz="1200" b="1" spc="-5" dirty="0">
                <a:latin typeface="Arial"/>
                <a:cs typeface="Arial"/>
              </a:rPr>
              <a:t>ы</a:t>
            </a:r>
            <a:r>
              <a:rPr sz="1200" b="1" dirty="0">
                <a:latin typeface="Arial"/>
                <a:cs typeface="Arial"/>
              </a:rPr>
              <a:t>е	</a:t>
            </a:r>
            <a:r>
              <a:rPr sz="1200" b="1" spc="-30" dirty="0">
                <a:latin typeface="Arial"/>
                <a:cs typeface="Arial"/>
              </a:rPr>
              <a:t>э</a:t>
            </a:r>
            <a:r>
              <a:rPr sz="1200" b="1" spc="-20" dirty="0">
                <a:latin typeface="Arial"/>
                <a:cs typeface="Arial"/>
              </a:rPr>
              <a:t>л</a:t>
            </a:r>
            <a:r>
              <a:rPr sz="1200" b="1" spc="-10" dirty="0">
                <a:latin typeface="Arial"/>
                <a:cs typeface="Arial"/>
              </a:rPr>
              <a:t>е</a:t>
            </a:r>
            <a:r>
              <a:rPr sz="1200" b="1" spc="-15" dirty="0">
                <a:latin typeface="Arial"/>
                <a:cs typeface="Arial"/>
              </a:rPr>
              <a:t>м</a:t>
            </a:r>
            <a:r>
              <a:rPr sz="1200" b="1" spc="5" dirty="0">
                <a:latin typeface="Arial"/>
                <a:cs typeface="Arial"/>
              </a:rPr>
              <a:t>е</a:t>
            </a:r>
            <a:r>
              <a:rPr sz="1200" b="1" spc="-5" dirty="0">
                <a:latin typeface="Arial"/>
                <a:cs typeface="Arial"/>
              </a:rPr>
              <a:t>н</a:t>
            </a:r>
            <a:r>
              <a:rPr sz="1200" b="1" spc="-15" dirty="0">
                <a:latin typeface="Arial"/>
                <a:cs typeface="Arial"/>
              </a:rPr>
              <a:t>т</a:t>
            </a:r>
            <a:r>
              <a:rPr sz="1200" b="1" dirty="0">
                <a:latin typeface="Arial"/>
                <a:cs typeface="Arial"/>
              </a:rPr>
              <a:t>ы	с</a:t>
            </a:r>
            <a:r>
              <a:rPr sz="1200" b="1" spc="-15" dirty="0">
                <a:latin typeface="Arial"/>
                <a:cs typeface="Arial"/>
              </a:rPr>
              <a:t>о</a:t>
            </a:r>
            <a:r>
              <a:rPr sz="1200" b="1" spc="-10" dirty="0">
                <a:latin typeface="Arial"/>
                <a:cs typeface="Arial"/>
              </a:rPr>
              <a:t>д</a:t>
            </a:r>
            <a:r>
              <a:rPr sz="1200" b="1" dirty="0">
                <a:latin typeface="Arial"/>
                <a:cs typeface="Arial"/>
              </a:rPr>
              <a:t>е</a:t>
            </a:r>
            <a:r>
              <a:rPr sz="1200" b="1" spc="-30" dirty="0">
                <a:latin typeface="Arial"/>
                <a:cs typeface="Arial"/>
              </a:rPr>
              <a:t>р</a:t>
            </a:r>
            <a:r>
              <a:rPr sz="1200" b="1" spc="25" dirty="0">
                <a:latin typeface="Arial"/>
                <a:cs typeface="Arial"/>
              </a:rPr>
              <a:t>ж</a:t>
            </a:r>
            <a:r>
              <a:rPr sz="1200" b="1" dirty="0">
                <a:latin typeface="Arial"/>
                <a:cs typeface="Arial"/>
              </a:rPr>
              <a:t>а</a:t>
            </a:r>
            <a:r>
              <a:rPr sz="1200" b="1" spc="-5" dirty="0">
                <a:latin typeface="Arial"/>
                <a:cs typeface="Arial"/>
              </a:rPr>
              <a:t>н</a:t>
            </a:r>
            <a:r>
              <a:rPr sz="1200" b="1" spc="-10" dirty="0">
                <a:latin typeface="Arial"/>
                <a:cs typeface="Arial"/>
              </a:rPr>
              <a:t>и</a:t>
            </a:r>
            <a:r>
              <a:rPr sz="1200" b="1" spc="-5" dirty="0">
                <a:latin typeface="Arial"/>
                <a:cs typeface="Arial"/>
              </a:rPr>
              <a:t>я</a:t>
            </a:r>
            <a:r>
              <a:rPr sz="1200" b="1" dirty="0">
                <a:latin typeface="Arial"/>
                <a:cs typeface="Arial"/>
              </a:rPr>
              <a:t>:  </a:t>
            </a:r>
            <a:r>
              <a:rPr sz="1200" spc="-20" dirty="0">
                <a:latin typeface="Microsoft Sans Serif"/>
                <a:cs typeface="Microsoft Sans Serif"/>
              </a:rPr>
              <a:t>Географическая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оболочка</a:t>
            </a:r>
            <a:r>
              <a:rPr sz="1200" spc="-15" dirty="0">
                <a:latin typeface="Microsoft Sans Serif"/>
                <a:cs typeface="Microsoft Sans Serif"/>
              </a:rPr>
              <a:t> Земли.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Воспроизводство </a:t>
            </a:r>
            <a:r>
              <a:rPr sz="1200" spc="-10" dirty="0">
                <a:latin typeface="Microsoft Sans Serif"/>
                <a:cs typeface="Microsoft Sans Serif"/>
              </a:rPr>
              <a:t> населения </a:t>
            </a:r>
            <a:r>
              <a:rPr sz="1200" spc="-15" dirty="0">
                <a:latin typeface="Microsoft Sans Serif"/>
                <a:cs typeface="Microsoft Sans Serif"/>
              </a:rPr>
              <a:t>мира </a:t>
            </a:r>
            <a:r>
              <a:rPr sz="1200" spc="-5" dirty="0">
                <a:latin typeface="Microsoft Sans Serif"/>
                <a:cs typeface="Microsoft Sans Serif"/>
              </a:rPr>
              <a:t>и </a:t>
            </a:r>
            <a:r>
              <a:rPr sz="1200" spc="-25" dirty="0">
                <a:latin typeface="Microsoft Sans Serif"/>
                <a:cs typeface="Microsoft Sans Serif"/>
              </a:rPr>
              <a:t>его</a:t>
            </a:r>
            <a:r>
              <a:rPr sz="1200" spc="-20" dirty="0">
                <a:latin typeface="Microsoft Sans Serif"/>
                <a:cs typeface="Microsoft Sans Serif"/>
              </a:rPr>
              <a:t> географические </a:t>
            </a:r>
            <a:r>
              <a:rPr sz="1200" spc="-5" dirty="0">
                <a:latin typeface="Microsoft Sans Serif"/>
                <a:cs typeface="Microsoft Sans Serif"/>
              </a:rPr>
              <a:t>особенности. 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Половозрастной</a:t>
            </a:r>
            <a:r>
              <a:rPr sz="1200" spc="-3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состав населения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Демографическая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11102" y="2118487"/>
            <a:ext cx="2650490" cy="44323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0"/>
              </a:spcBef>
              <a:tabLst>
                <a:tab pos="920750" algn="l"/>
                <a:tab pos="1749425" algn="l"/>
              </a:tabLst>
            </a:pPr>
            <a:r>
              <a:rPr sz="1200" spc="-10" dirty="0">
                <a:latin typeface="Microsoft Sans Serif"/>
                <a:cs typeface="Microsoft Sans Serif"/>
              </a:rPr>
              <a:t>политика.	</a:t>
            </a:r>
            <a:r>
              <a:rPr sz="1200" spc="-35" dirty="0">
                <a:latin typeface="Microsoft Sans Serif"/>
                <a:cs typeface="Microsoft Sans Serif"/>
              </a:rPr>
              <a:t>Факторы	</a:t>
            </a:r>
            <a:r>
              <a:rPr sz="1200" spc="-15" dirty="0">
                <a:latin typeface="Microsoft Sans Serif"/>
                <a:cs typeface="Microsoft Sans Serif"/>
              </a:rPr>
              <a:t>размещения</a:t>
            </a:r>
            <a:endParaRPr sz="1200">
              <a:latin typeface="Microsoft Sans Serif"/>
              <a:cs typeface="Microsoft Sans Serif"/>
            </a:endParaRPr>
          </a:p>
          <a:p>
            <a:pPr marL="1815464">
              <a:lnSpc>
                <a:spcPct val="100000"/>
              </a:lnSpc>
              <a:spcBef>
                <a:spcPts val="204"/>
              </a:spcBef>
            </a:pPr>
            <a:r>
              <a:rPr sz="1200" spc="-5" dirty="0">
                <a:latin typeface="Microsoft Sans Serif"/>
                <a:cs typeface="Microsoft Sans Serif"/>
              </a:rPr>
              <a:t>и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76578" y="2118487"/>
            <a:ext cx="1209675" cy="443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75260">
              <a:lnSpc>
                <a:spcPct val="114199"/>
              </a:lnSpc>
              <a:spcBef>
                <a:spcPts val="100"/>
              </a:spcBef>
            </a:pPr>
            <a:r>
              <a:rPr sz="1200" spc="-25" dirty="0">
                <a:latin typeface="Microsoft Sans Serif"/>
                <a:cs typeface="Microsoft Sans Serif"/>
              </a:rPr>
              <a:t>п</a:t>
            </a:r>
            <a:r>
              <a:rPr sz="1200" spc="-10" dirty="0">
                <a:latin typeface="Microsoft Sans Serif"/>
                <a:cs typeface="Microsoft Sans Serif"/>
              </a:rPr>
              <a:t>р</a:t>
            </a:r>
            <a:r>
              <a:rPr sz="1200" dirty="0">
                <a:latin typeface="Microsoft Sans Serif"/>
                <a:cs typeface="Microsoft Sans Serif"/>
              </a:rPr>
              <a:t>о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spc="-25" dirty="0">
                <a:latin typeface="Microsoft Sans Serif"/>
                <a:cs typeface="Microsoft Sans Serif"/>
              </a:rPr>
              <a:t>з</a:t>
            </a:r>
            <a:r>
              <a:rPr sz="1200" spc="-60" dirty="0">
                <a:latin typeface="Microsoft Sans Serif"/>
                <a:cs typeface="Microsoft Sans Serif"/>
              </a:rPr>
              <a:t>в</a:t>
            </a:r>
            <a:r>
              <a:rPr sz="1200" spc="-20" dirty="0">
                <a:latin typeface="Microsoft Sans Serif"/>
                <a:cs typeface="Microsoft Sans Serif"/>
              </a:rPr>
              <a:t>о</a:t>
            </a:r>
            <a:r>
              <a:rPr sz="1200" spc="-5" dirty="0">
                <a:latin typeface="Microsoft Sans Serif"/>
                <a:cs typeface="Microsoft Sans Serif"/>
              </a:rPr>
              <a:t>д</a:t>
            </a:r>
            <a:r>
              <a:rPr sz="1200" dirty="0">
                <a:latin typeface="Microsoft Sans Serif"/>
                <a:cs typeface="Microsoft Sans Serif"/>
              </a:rPr>
              <a:t>ст</a:t>
            </a:r>
            <a:r>
              <a:rPr sz="1200" spc="-15" dirty="0">
                <a:latin typeface="Microsoft Sans Serif"/>
                <a:cs typeface="Microsoft Sans Serif"/>
              </a:rPr>
              <a:t>в</a:t>
            </a:r>
            <a:r>
              <a:rPr sz="1200" dirty="0">
                <a:latin typeface="Microsoft Sans Serif"/>
                <a:cs typeface="Microsoft Sans Serif"/>
              </a:rPr>
              <a:t>а.  </a:t>
            </a:r>
            <a:r>
              <a:rPr sz="1200" spc="-10" dirty="0">
                <a:latin typeface="Microsoft Sans Serif"/>
                <a:cs typeface="Microsoft Sans Serif"/>
              </a:rPr>
              <a:t>н</a:t>
            </a:r>
            <a:r>
              <a:rPr sz="1200" dirty="0">
                <a:latin typeface="Microsoft Sans Serif"/>
                <a:cs typeface="Microsoft Sans Serif"/>
              </a:rPr>
              <a:t>е</a:t>
            </a:r>
            <a:r>
              <a:rPr sz="1200" spc="-10" dirty="0">
                <a:latin typeface="Microsoft Sans Serif"/>
                <a:cs typeface="Microsoft Sans Serif"/>
              </a:rPr>
              <a:t>р</a:t>
            </a:r>
            <a:r>
              <a:rPr sz="1200" spc="-5" dirty="0">
                <a:latin typeface="Microsoft Sans Serif"/>
                <a:cs typeface="Microsoft Sans Serif"/>
              </a:rPr>
              <a:t>а</a:t>
            </a:r>
            <a:r>
              <a:rPr sz="1200" spc="-10" dirty="0">
                <a:latin typeface="Microsoft Sans Serif"/>
                <a:cs typeface="Microsoft Sans Serif"/>
              </a:rPr>
              <a:t>ц</a:t>
            </a:r>
            <a:r>
              <a:rPr sz="1200" spc="-5" dirty="0">
                <a:latin typeface="Microsoft Sans Serif"/>
                <a:cs typeface="Microsoft Sans Serif"/>
              </a:rPr>
              <a:t>ио</a:t>
            </a:r>
            <a:r>
              <a:rPr sz="1200" spc="-20" dirty="0">
                <a:latin typeface="Microsoft Sans Serif"/>
                <a:cs typeface="Microsoft Sans Serif"/>
              </a:rPr>
              <a:t>н</a:t>
            </a:r>
            <a:r>
              <a:rPr sz="1200" spc="-10" dirty="0">
                <a:latin typeface="Microsoft Sans Serif"/>
                <a:cs typeface="Microsoft Sans Serif"/>
              </a:rPr>
              <a:t>а</a:t>
            </a:r>
            <a:r>
              <a:rPr sz="1200" spc="10" dirty="0">
                <a:latin typeface="Microsoft Sans Serif"/>
                <a:cs typeface="Microsoft Sans Serif"/>
              </a:rPr>
              <a:t>л</a:t>
            </a:r>
            <a:r>
              <a:rPr sz="1200" spc="-10" dirty="0">
                <a:latin typeface="Microsoft Sans Serif"/>
                <a:cs typeface="Microsoft Sans Serif"/>
              </a:rPr>
              <a:t>ьн</a:t>
            </a:r>
            <a:r>
              <a:rPr sz="1200" dirty="0">
                <a:latin typeface="Microsoft Sans Serif"/>
                <a:cs typeface="Microsoft Sans Serif"/>
              </a:rPr>
              <a:t>ое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05206" y="2534538"/>
            <a:ext cx="2281555" cy="443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0165">
              <a:lnSpc>
                <a:spcPct val="114199"/>
              </a:lnSpc>
              <a:spcBef>
                <a:spcPts val="100"/>
              </a:spcBef>
              <a:tabLst>
                <a:tab pos="899160" algn="l"/>
                <a:tab pos="1610995" algn="l"/>
              </a:tabLst>
            </a:pPr>
            <a:r>
              <a:rPr sz="1200" spc="-5" dirty="0">
                <a:latin typeface="Microsoft Sans Serif"/>
                <a:cs typeface="Microsoft Sans Serif"/>
              </a:rPr>
              <a:t>Особенности</a:t>
            </a:r>
            <a:r>
              <a:rPr sz="1200" spc="204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воздействия</a:t>
            </a:r>
            <a:r>
              <a:rPr sz="1200" spc="21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на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spc="-30" dirty="0">
                <a:latin typeface="Microsoft Sans Serif"/>
                <a:cs typeface="Microsoft Sans Serif"/>
              </a:rPr>
              <a:t>раз</a:t>
            </a:r>
            <a:r>
              <a:rPr sz="1200" spc="10" dirty="0">
                <a:latin typeface="Microsoft Sans Serif"/>
                <a:cs typeface="Microsoft Sans Serif"/>
              </a:rPr>
              <a:t>л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spc="-20" dirty="0">
                <a:latin typeface="Microsoft Sans Serif"/>
                <a:cs typeface="Microsoft Sans Serif"/>
              </a:rPr>
              <a:t>ч</a:t>
            </a:r>
            <a:r>
              <a:rPr sz="1200" spc="-10" dirty="0">
                <a:latin typeface="Microsoft Sans Serif"/>
                <a:cs typeface="Microsoft Sans Serif"/>
              </a:rPr>
              <a:t>н</a:t>
            </a:r>
            <a:r>
              <a:rPr sz="1200" dirty="0">
                <a:latin typeface="Microsoft Sans Serif"/>
                <a:cs typeface="Microsoft Sans Serif"/>
              </a:rPr>
              <a:t>ых	с</a:t>
            </a:r>
            <a:r>
              <a:rPr sz="1200" spc="-10" dirty="0">
                <a:latin typeface="Microsoft Sans Serif"/>
                <a:cs typeface="Microsoft Sans Serif"/>
              </a:rPr>
              <a:t>ф</a:t>
            </a:r>
            <a:r>
              <a:rPr sz="1200" dirty="0">
                <a:latin typeface="Microsoft Sans Serif"/>
                <a:cs typeface="Microsoft Sans Serif"/>
              </a:rPr>
              <a:t>ер  </a:t>
            </a:r>
            <a:r>
              <a:rPr sz="1200" spc="4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-20" dirty="0">
                <a:latin typeface="Microsoft Sans Serif"/>
                <a:cs typeface="Microsoft Sans Serif"/>
              </a:rPr>
              <a:t>о</a:t>
            </a:r>
            <a:r>
              <a:rPr sz="1200" dirty="0">
                <a:latin typeface="Microsoft Sans Serif"/>
                <a:cs typeface="Microsoft Sans Serif"/>
              </a:rPr>
              <a:t>т</a:t>
            </a:r>
            <a:r>
              <a:rPr sz="1200" spc="-10" dirty="0">
                <a:latin typeface="Microsoft Sans Serif"/>
                <a:cs typeface="Microsoft Sans Serif"/>
              </a:rPr>
              <a:t>р</a:t>
            </a:r>
            <a:r>
              <a:rPr sz="1200" dirty="0">
                <a:latin typeface="Microsoft Sans Serif"/>
                <a:cs typeface="Microsoft Sans Serif"/>
              </a:rPr>
              <a:t>а</a:t>
            </a:r>
            <a:r>
              <a:rPr sz="1200" spc="-5" dirty="0">
                <a:latin typeface="Microsoft Sans Serif"/>
                <a:cs typeface="Microsoft Sans Serif"/>
              </a:rPr>
              <a:t>с</a:t>
            </a:r>
            <a:r>
              <a:rPr sz="1200" spc="10" dirty="0">
                <a:latin typeface="Microsoft Sans Serif"/>
                <a:cs typeface="Microsoft Sans Serif"/>
              </a:rPr>
              <a:t>л</a:t>
            </a:r>
            <a:r>
              <a:rPr sz="1200" spc="-5" dirty="0">
                <a:latin typeface="Microsoft Sans Serif"/>
                <a:cs typeface="Microsoft Sans Serif"/>
              </a:rPr>
              <a:t>ей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11102" y="2328798"/>
            <a:ext cx="1561465" cy="8578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13900"/>
              </a:lnSpc>
              <a:spcBef>
                <a:spcPts val="90"/>
              </a:spcBef>
              <a:tabLst>
                <a:tab pos="1069975" algn="l"/>
              </a:tabLst>
            </a:pPr>
            <a:r>
              <a:rPr sz="1200" spc="-10" dirty="0">
                <a:latin typeface="Microsoft Sans Serif"/>
                <a:cs typeface="Microsoft Sans Serif"/>
              </a:rPr>
              <a:t>Рациональное 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природопользование.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окружающую	</a:t>
            </a:r>
            <a:r>
              <a:rPr sz="1200" spc="-10" dirty="0">
                <a:latin typeface="Microsoft Sans Serif"/>
                <a:cs typeface="Microsoft Sans Serif"/>
              </a:rPr>
              <a:t>среду 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хозяйства.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11102" y="3160902"/>
            <a:ext cx="3872865" cy="14859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659765">
              <a:lnSpc>
                <a:spcPct val="113799"/>
              </a:lnSpc>
              <a:spcBef>
                <a:spcPts val="105"/>
              </a:spcBef>
            </a:pPr>
            <a:r>
              <a:rPr sz="1200" b="1" spc="-15" dirty="0">
                <a:latin typeface="Arial"/>
                <a:cs typeface="Arial"/>
              </a:rPr>
              <a:t>Уровень</a:t>
            </a:r>
            <a:r>
              <a:rPr sz="1200" b="1" spc="1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сложности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–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повышенный. 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b="1" spc="-5" dirty="0">
                <a:latin typeface="Arial"/>
                <a:cs typeface="Arial"/>
              </a:rPr>
              <a:t>Максимальный первичный </a:t>
            </a:r>
            <a:r>
              <a:rPr sz="1200" b="1" dirty="0">
                <a:latin typeface="Arial"/>
                <a:cs typeface="Arial"/>
              </a:rPr>
              <a:t>балл </a:t>
            </a:r>
            <a:r>
              <a:rPr sz="1200" b="1" spc="-5" dirty="0">
                <a:latin typeface="Arial"/>
                <a:cs typeface="Arial"/>
              </a:rPr>
              <a:t>– </a:t>
            </a:r>
            <a:r>
              <a:rPr sz="1200" dirty="0">
                <a:latin typeface="Microsoft Sans Serif"/>
                <a:cs typeface="Microsoft Sans Serif"/>
              </a:rPr>
              <a:t>1. 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b="1" spc="-5" dirty="0">
                <a:latin typeface="Arial"/>
                <a:cs typeface="Arial"/>
              </a:rPr>
              <a:t>Примерное</a:t>
            </a:r>
            <a:r>
              <a:rPr sz="1200" b="1" spc="2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время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выполнения</a:t>
            </a:r>
            <a:r>
              <a:rPr sz="1200" b="1" spc="1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– </a:t>
            </a:r>
            <a:r>
              <a:rPr sz="1200" spc="-5" dirty="0">
                <a:latin typeface="Microsoft Sans Serif"/>
                <a:cs typeface="Microsoft Sans Serif"/>
              </a:rPr>
              <a:t>15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35" dirty="0">
                <a:latin typeface="Microsoft Sans Serif"/>
                <a:cs typeface="Microsoft Sans Serif"/>
              </a:rPr>
              <a:t>минут.</a:t>
            </a:r>
            <a:endParaRPr sz="1200">
              <a:latin typeface="Microsoft Sans Serif"/>
              <a:cs typeface="Microsoft Sans Serif"/>
            </a:endParaRPr>
          </a:p>
          <a:p>
            <a:pPr marL="12700" marR="5715">
              <a:lnSpc>
                <a:spcPct val="114199"/>
              </a:lnSpc>
            </a:pPr>
            <a:r>
              <a:rPr sz="1200" b="1" spc="-5" dirty="0">
                <a:latin typeface="Arial"/>
                <a:cs typeface="Arial"/>
              </a:rPr>
              <a:t>Коды</a:t>
            </a:r>
            <a:r>
              <a:rPr sz="1200" b="1" spc="17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проверяемых</a:t>
            </a:r>
            <a:r>
              <a:rPr sz="1200" b="1" spc="18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элементов</a:t>
            </a:r>
            <a:r>
              <a:rPr sz="1200" b="1" spc="18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содержания</a:t>
            </a:r>
            <a:r>
              <a:rPr sz="1200" b="1" spc="17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(по </a:t>
            </a:r>
            <a:r>
              <a:rPr sz="1200" b="1" spc="-32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кодификатору):</a:t>
            </a:r>
            <a:r>
              <a:rPr sz="1200" b="1" spc="50" dirty="0">
                <a:latin typeface="Arial"/>
                <a:cs typeface="Arial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2.7,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3.3,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3.4, 4.2,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5.1,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5.2.</a:t>
            </a:r>
            <a:endParaRPr sz="1200">
              <a:latin typeface="Microsoft Sans Serif"/>
              <a:cs typeface="Microsoft Sans Serif"/>
            </a:endParaRPr>
          </a:p>
          <a:p>
            <a:pPr marL="12700" marR="5080">
              <a:lnSpc>
                <a:spcPct val="114199"/>
              </a:lnSpc>
              <a:tabLst>
                <a:tab pos="632460" algn="l"/>
                <a:tab pos="1888489" algn="l"/>
                <a:tab pos="2990215" algn="l"/>
                <a:tab pos="3276600" algn="l"/>
              </a:tabLst>
            </a:pPr>
            <a:r>
              <a:rPr sz="1200" b="1" spc="-5" dirty="0">
                <a:latin typeface="Arial"/>
                <a:cs typeface="Arial"/>
              </a:rPr>
              <a:t>К</a:t>
            </a:r>
            <a:r>
              <a:rPr sz="1200" b="1" spc="-15" dirty="0">
                <a:latin typeface="Arial"/>
                <a:cs typeface="Arial"/>
              </a:rPr>
              <a:t>о</a:t>
            </a:r>
            <a:r>
              <a:rPr sz="1200" b="1" spc="5" dirty="0">
                <a:latin typeface="Arial"/>
                <a:cs typeface="Arial"/>
              </a:rPr>
              <a:t>д</a:t>
            </a:r>
            <a:r>
              <a:rPr sz="1200" b="1" dirty="0">
                <a:latin typeface="Arial"/>
                <a:cs typeface="Arial"/>
              </a:rPr>
              <a:t>ы	</a:t>
            </a:r>
            <a:r>
              <a:rPr sz="1200" b="1" spc="5" dirty="0">
                <a:latin typeface="Arial"/>
                <a:cs typeface="Arial"/>
              </a:rPr>
              <a:t>п</a:t>
            </a:r>
            <a:r>
              <a:rPr sz="1200" b="1" spc="-5" dirty="0">
                <a:latin typeface="Arial"/>
                <a:cs typeface="Arial"/>
              </a:rPr>
              <a:t>ро</a:t>
            </a:r>
            <a:r>
              <a:rPr sz="1200" b="1" spc="-20" dirty="0">
                <a:latin typeface="Arial"/>
                <a:cs typeface="Arial"/>
              </a:rPr>
              <a:t>в</a:t>
            </a:r>
            <a:r>
              <a:rPr sz="1200" b="1" dirty="0">
                <a:latin typeface="Arial"/>
                <a:cs typeface="Arial"/>
              </a:rPr>
              <a:t>е</a:t>
            </a:r>
            <a:r>
              <a:rPr sz="1200" b="1" spc="-15" dirty="0">
                <a:latin typeface="Arial"/>
                <a:cs typeface="Arial"/>
              </a:rPr>
              <a:t>р</a:t>
            </a:r>
            <a:r>
              <a:rPr sz="1200" b="1" spc="-5" dirty="0">
                <a:latin typeface="Arial"/>
                <a:cs typeface="Arial"/>
              </a:rPr>
              <a:t>я</a:t>
            </a:r>
            <a:r>
              <a:rPr sz="1200" b="1" spc="-10" dirty="0">
                <a:latin typeface="Arial"/>
                <a:cs typeface="Arial"/>
              </a:rPr>
              <a:t>е</a:t>
            </a:r>
            <a:r>
              <a:rPr sz="1200" b="1" dirty="0">
                <a:latin typeface="Arial"/>
                <a:cs typeface="Arial"/>
              </a:rPr>
              <a:t>м</a:t>
            </a:r>
            <a:r>
              <a:rPr sz="1200" b="1" spc="-5" dirty="0">
                <a:latin typeface="Arial"/>
                <a:cs typeface="Arial"/>
              </a:rPr>
              <a:t>ы</a:t>
            </a:r>
            <a:r>
              <a:rPr sz="1200" b="1" dirty="0">
                <a:latin typeface="Arial"/>
                <a:cs typeface="Arial"/>
              </a:rPr>
              <a:t>х	</a:t>
            </a:r>
            <a:r>
              <a:rPr sz="1200" b="1" spc="-15" dirty="0">
                <a:latin typeface="Arial"/>
                <a:cs typeface="Arial"/>
              </a:rPr>
              <a:t>т</a:t>
            </a:r>
            <a:r>
              <a:rPr sz="1200" b="1" spc="-5" dirty="0">
                <a:latin typeface="Arial"/>
                <a:cs typeface="Arial"/>
              </a:rPr>
              <a:t>р</a:t>
            </a:r>
            <a:r>
              <a:rPr sz="1200" b="1" spc="-10" dirty="0">
                <a:latin typeface="Arial"/>
                <a:cs typeface="Arial"/>
              </a:rPr>
              <a:t>е</a:t>
            </a:r>
            <a:r>
              <a:rPr sz="1200" b="1" dirty="0">
                <a:latin typeface="Arial"/>
                <a:cs typeface="Arial"/>
              </a:rPr>
              <a:t>б</a:t>
            </a:r>
            <a:r>
              <a:rPr sz="1200" b="1" spc="-5" dirty="0">
                <a:latin typeface="Arial"/>
                <a:cs typeface="Arial"/>
              </a:rPr>
              <a:t>о</a:t>
            </a:r>
            <a:r>
              <a:rPr sz="1200" b="1" spc="-20" dirty="0">
                <a:latin typeface="Arial"/>
                <a:cs typeface="Arial"/>
              </a:rPr>
              <a:t>в</a:t>
            </a:r>
            <a:r>
              <a:rPr sz="1200" b="1" dirty="0">
                <a:latin typeface="Arial"/>
                <a:cs typeface="Arial"/>
              </a:rPr>
              <a:t>а</a:t>
            </a:r>
            <a:r>
              <a:rPr sz="1200" b="1" spc="-5" dirty="0">
                <a:latin typeface="Arial"/>
                <a:cs typeface="Arial"/>
              </a:rPr>
              <a:t>н</a:t>
            </a:r>
            <a:r>
              <a:rPr sz="1200" b="1" spc="-10" dirty="0">
                <a:latin typeface="Arial"/>
                <a:cs typeface="Arial"/>
              </a:rPr>
              <a:t>и</a:t>
            </a:r>
            <a:r>
              <a:rPr sz="1200" b="1" dirty="0">
                <a:latin typeface="Arial"/>
                <a:cs typeface="Arial"/>
              </a:rPr>
              <a:t>й	к	</a:t>
            </a:r>
            <a:r>
              <a:rPr sz="1200" b="1" spc="-35" dirty="0">
                <a:latin typeface="Arial"/>
                <a:cs typeface="Arial"/>
              </a:rPr>
              <a:t>у</a:t>
            </a:r>
            <a:r>
              <a:rPr sz="1200" b="1" spc="-5" dirty="0">
                <a:latin typeface="Arial"/>
                <a:cs typeface="Arial"/>
              </a:rPr>
              <a:t>ро</a:t>
            </a:r>
            <a:r>
              <a:rPr sz="1200" b="1" spc="5" dirty="0">
                <a:latin typeface="Arial"/>
                <a:cs typeface="Arial"/>
              </a:rPr>
              <a:t>в</a:t>
            </a:r>
            <a:r>
              <a:rPr sz="1200" b="1" spc="-5" dirty="0">
                <a:latin typeface="Arial"/>
                <a:cs typeface="Arial"/>
              </a:rPr>
              <a:t>н</a:t>
            </a:r>
            <a:r>
              <a:rPr sz="1200" b="1" dirty="0">
                <a:latin typeface="Arial"/>
                <a:cs typeface="Arial"/>
              </a:rPr>
              <a:t>ю  </a:t>
            </a:r>
            <a:r>
              <a:rPr sz="1200" b="1" spc="-15" dirty="0">
                <a:latin typeface="Arial"/>
                <a:cs typeface="Arial"/>
              </a:rPr>
              <a:t>подготовки</a:t>
            </a:r>
            <a:r>
              <a:rPr sz="1200" b="1" spc="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(по</a:t>
            </a:r>
            <a:r>
              <a:rPr sz="1200" b="1" spc="25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кодификатору):</a:t>
            </a:r>
            <a:r>
              <a:rPr sz="1200" b="1" spc="55" dirty="0">
                <a:latin typeface="Arial"/>
                <a:cs typeface="Arial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2.2.</a:t>
            </a:r>
            <a:endParaRPr sz="1200">
              <a:latin typeface="Microsoft Sans Serif"/>
              <a:cs typeface="Microsoft Sans Serif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67615" y="1338292"/>
            <a:ext cx="4655185" cy="2950845"/>
            <a:chOff x="167615" y="1338292"/>
            <a:chExt cx="4655185" cy="2950845"/>
          </a:xfrm>
        </p:grpSpPr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9544" y="1338292"/>
              <a:ext cx="4603262" cy="245583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7615" y="3794125"/>
              <a:ext cx="4636891" cy="494574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7314565" y="5371780"/>
            <a:ext cx="1675130" cy="187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spc="5" dirty="0">
                <a:solidFill>
                  <a:srgbClr val="81AFB5"/>
                </a:solidFill>
                <a:latin typeface="Tahoma"/>
                <a:cs typeface="Tahoma"/>
              </a:rPr>
              <a:t>©</a:t>
            </a:r>
            <a:r>
              <a:rPr sz="1050" b="1" spc="-30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spc="-5" dirty="0">
                <a:solidFill>
                  <a:srgbClr val="81AFB5"/>
                </a:solidFill>
                <a:latin typeface="Tahoma"/>
                <a:cs typeface="Tahoma"/>
              </a:rPr>
              <a:t>все</a:t>
            </a:r>
            <a:r>
              <a:rPr sz="1050" b="1" spc="-2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права</a:t>
            </a:r>
            <a:r>
              <a:rPr sz="1050" b="1" spc="-4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защищены</a:t>
            </a:r>
            <a:endParaRPr sz="105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477645" y="5371846"/>
            <a:ext cx="151257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spc="-5" dirty="0">
                <a:solidFill>
                  <a:srgbClr val="81AFB5"/>
                </a:solidFill>
                <a:latin typeface="Tahoma"/>
                <a:cs typeface="Tahoma"/>
              </a:rPr>
              <a:t>все</a:t>
            </a:r>
            <a:r>
              <a:rPr sz="1050" b="1" spc="-4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права</a:t>
            </a:r>
            <a:r>
              <a:rPr sz="1050" b="1" spc="-60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защищены</a:t>
            </a:r>
            <a:endParaRPr sz="105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45436" y="275399"/>
            <a:ext cx="588391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Алгоритм</a:t>
            </a:r>
            <a:r>
              <a:rPr spc="-20" dirty="0"/>
              <a:t> </a:t>
            </a:r>
            <a:r>
              <a:rPr dirty="0"/>
              <a:t>проверки</a:t>
            </a:r>
            <a:r>
              <a:rPr spc="-40" dirty="0"/>
              <a:t> </a:t>
            </a:r>
            <a:r>
              <a:rPr spc="-5" dirty="0"/>
              <a:t>задания</a:t>
            </a:r>
            <a:r>
              <a:rPr spc="-40" dirty="0"/>
              <a:t> </a:t>
            </a:r>
            <a:r>
              <a:rPr dirty="0"/>
              <a:t>25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787140" y="1297051"/>
            <a:ext cx="5100320" cy="7169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6370" indent="-154305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167005" algn="l"/>
              </a:tabLst>
            </a:pPr>
            <a:r>
              <a:rPr sz="1100" spc="-5" dirty="0">
                <a:latin typeface="Microsoft Sans Serif"/>
                <a:cs typeface="Microsoft Sans Serif"/>
              </a:rPr>
              <a:t>Прочитайте</a:t>
            </a:r>
            <a:r>
              <a:rPr sz="1100" spc="-3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текст</a:t>
            </a:r>
            <a:r>
              <a:rPr sz="1100" spc="-2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задания.</a:t>
            </a:r>
            <a:endParaRPr sz="1100">
              <a:latin typeface="Microsoft Sans Serif"/>
              <a:cs typeface="Microsoft Sans Serif"/>
            </a:endParaRPr>
          </a:p>
          <a:p>
            <a:pPr marL="12700" indent="-635">
              <a:lnSpc>
                <a:spcPct val="100000"/>
              </a:lnSpc>
              <a:spcBef>
                <a:spcPts val="45"/>
              </a:spcBef>
              <a:buAutoNum type="arabicPeriod"/>
              <a:tabLst>
                <a:tab pos="189865" algn="l"/>
              </a:tabLst>
            </a:pPr>
            <a:r>
              <a:rPr sz="1100" spc="-15" dirty="0">
                <a:latin typeface="Microsoft Sans Serif"/>
                <a:cs typeface="Microsoft Sans Serif"/>
              </a:rPr>
              <a:t>Ознакомьтесь</a:t>
            </a:r>
            <a:r>
              <a:rPr sz="1100" spc="190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с</a:t>
            </a:r>
            <a:r>
              <a:rPr sz="1100" spc="190" dirty="0">
                <a:latin typeface="Microsoft Sans Serif"/>
                <a:cs typeface="Microsoft Sans Serif"/>
              </a:rPr>
              <a:t> </a:t>
            </a:r>
            <a:r>
              <a:rPr sz="1100" spc="-20" dirty="0">
                <a:latin typeface="Microsoft Sans Serif"/>
                <a:cs typeface="Microsoft Sans Serif"/>
              </a:rPr>
              <a:t>указаниями</a:t>
            </a:r>
            <a:r>
              <a:rPr sz="1100" spc="195" dirty="0">
                <a:latin typeface="Microsoft Sans Serif"/>
                <a:cs typeface="Microsoft Sans Serif"/>
              </a:rPr>
              <a:t> </a:t>
            </a:r>
            <a:r>
              <a:rPr sz="1100" spc="-70" dirty="0">
                <a:latin typeface="Microsoft Sans Serif"/>
                <a:cs typeface="Microsoft Sans Serif"/>
              </a:rPr>
              <a:t>к</a:t>
            </a:r>
            <a:r>
              <a:rPr sz="1100" spc="204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оцениванию,</a:t>
            </a:r>
            <a:r>
              <a:rPr sz="1100" spc="19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обращая</a:t>
            </a:r>
            <a:r>
              <a:rPr sz="1100" spc="19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внимание</a:t>
            </a:r>
            <a:r>
              <a:rPr sz="1100" spc="20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на</a:t>
            </a:r>
            <a:r>
              <a:rPr sz="1100" spc="204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то,</a:t>
            </a:r>
            <a:r>
              <a:rPr sz="1100" spc="185" dirty="0">
                <a:latin typeface="Microsoft Sans Serif"/>
                <a:cs typeface="Microsoft Sans Serif"/>
              </a:rPr>
              <a:t> </a:t>
            </a:r>
            <a:r>
              <a:rPr sz="1100" spc="-30" dirty="0">
                <a:latin typeface="Microsoft Sans Serif"/>
                <a:cs typeface="Microsoft Sans Serif"/>
              </a:rPr>
              <a:t>за</a:t>
            </a:r>
            <a:endParaRPr sz="1100">
              <a:latin typeface="Microsoft Sans Serif"/>
              <a:cs typeface="Microsoft Sans Serif"/>
            </a:endParaRPr>
          </a:p>
          <a:p>
            <a:pPr marL="13335" marR="5080" indent="-635">
              <a:lnSpc>
                <a:spcPct val="103600"/>
              </a:lnSpc>
              <a:spcBef>
                <a:spcPts val="15"/>
              </a:spcBef>
            </a:pPr>
            <a:r>
              <a:rPr sz="1100" spc="-30" dirty="0">
                <a:latin typeface="Microsoft Sans Serif"/>
                <a:cs typeface="Microsoft Sans Serif"/>
              </a:rPr>
              <a:t>какие</a:t>
            </a:r>
            <a:r>
              <a:rPr sz="1100" spc="5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сочетания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элементов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верного</a:t>
            </a:r>
            <a:r>
              <a:rPr sz="1100" spc="27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ответа,</a:t>
            </a:r>
            <a:r>
              <a:rPr sz="1100" spc="28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присутствующие</a:t>
            </a:r>
            <a:r>
              <a:rPr sz="1100" spc="27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в</a:t>
            </a:r>
            <a:r>
              <a:rPr sz="1100" spc="27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ответе </a:t>
            </a:r>
            <a:r>
              <a:rPr sz="1100" spc="-280" dirty="0">
                <a:latin typeface="Microsoft Sans Serif"/>
                <a:cs typeface="Microsoft Sans Serif"/>
              </a:rPr>
              <a:t> </a:t>
            </a:r>
            <a:r>
              <a:rPr sz="1100" spc="-20" dirty="0">
                <a:latin typeface="Microsoft Sans Serif"/>
                <a:cs typeface="Microsoft Sans Serif"/>
              </a:rPr>
              <a:t>выпускника,</a:t>
            </a:r>
            <a:r>
              <a:rPr sz="1100" spc="20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выставляется</a:t>
            </a:r>
            <a:r>
              <a:rPr sz="1100" spc="-3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тот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или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иной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5" dirty="0">
                <a:latin typeface="Microsoft Sans Serif"/>
                <a:cs typeface="Microsoft Sans Serif"/>
              </a:rPr>
              <a:t>балл.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87700" y="2866679"/>
            <a:ext cx="5100320" cy="245999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5080" algn="just">
              <a:lnSpc>
                <a:spcPct val="103899"/>
              </a:lnSpc>
              <a:spcBef>
                <a:spcPts val="50"/>
              </a:spcBef>
            </a:pPr>
            <a:r>
              <a:rPr sz="1100" dirty="0">
                <a:latin typeface="Microsoft Sans Serif"/>
                <a:cs typeface="Microsoft Sans Serif"/>
              </a:rPr>
              <a:t>В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данном</a:t>
            </a:r>
            <a:r>
              <a:rPr sz="1100" spc="-5" dirty="0">
                <a:latin typeface="Microsoft Sans Serif"/>
                <a:cs typeface="Microsoft Sans Serif"/>
              </a:rPr>
              <a:t> случае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5" dirty="0">
                <a:latin typeface="Microsoft Sans Serif"/>
                <a:cs typeface="Microsoft Sans Serif"/>
              </a:rPr>
              <a:t>для </a:t>
            </a:r>
            <a:r>
              <a:rPr sz="1100" spc="-5" dirty="0">
                <a:latin typeface="Microsoft Sans Serif"/>
                <a:cs typeface="Microsoft Sans Serif"/>
              </a:rPr>
              <a:t>элементов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содержания</a:t>
            </a:r>
            <a:r>
              <a:rPr sz="1100" spc="-5" dirty="0">
                <a:latin typeface="Microsoft Sans Serif"/>
                <a:cs typeface="Microsoft Sans Serif"/>
              </a:rPr>
              <a:t> верного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ответа</a:t>
            </a:r>
            <a:r>
              <a:rPr sz="1100" dirty="0">
                <a:latin typeface="Microsoft Sans Serif"/>
                <a:cs typeface="Microsoft Sans Serif"/>
              </a:rPr>
              <a:t> в </a:t>
            </a:r>
            <a:r>
              <a:rPr sz="1100" spc="-15" dirty="0">
                <a:latin typeface="Microsoft Sans Serif"/>
                <a:cs typeface="Microsoft Sans Serif"/>
              </a:rPr>
              <a:t>критериях 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приводится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несколько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вариантов,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разделенных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союзом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b="1" spc="-5" dirty="0">
                <a:latin typeface="Arial"/>
                <a:cs typeface="Arial"/>
              </a:rPr>
              <a:t>«ИЛИ»</a:t>
            </a:r>
            <a:r>
              <a:rPr sz="1100" spc="-5" dirty="0">
                <a:latin typeface="Microsoft Sans Serif"/>
                <a:cs typeface="Microsoft Sans Serif"/>
              </a:rPr>
              <a:t>.</a:t>
            </a:r>
            <a:r>
              <a:rPr sz="1100" spc="28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Они 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являются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равнозначными,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и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элемент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ответа</a:t>
            </a:r>
            <a:r>
              <a:rPr sz="1100" spc="28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считается</a:t>
            </a:r>
            <a:r>
              <a:rPr sz="1100" spc="28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присутствующим, 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если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в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ответе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spc="-20" dirty="0">
                <a:latin typeface="Microsoft Sans Serif"/>
                <a:cs typeface="Microsoft Sans Serif"/>
              </a:rPr>
              <a:t>выпускника</a:t>
            </a:r>
            <a:r>
              <a:rPr sz="1100" spc="2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присутствует</a:t>
            </a:r>
            <a:r>
              <a:rPr sz="1100" spc="5" dirty="0">
                <a:latin typeface="Microsoft Sans Serif"/>
                <a:cs typeface="Microsoft Sans Serif"/>
              </a:rPr>
              <a:t> любой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spc="-30" dirty="0">
                <a:latin typeface="Microsoft Sans Serif"/>
                <a:cs typeface="Microsoft Sans Serif"/>
              </a:rPr>
              <a:t>из</a:t>
            </a:r>
            <a:r>
              <a:rPr sz="1100" spc="-10" dirty="0">
                <a:latin typeface="Microsoft Sans Serif"/>
                <a:cs typeface="Microsoft Sans Serif"/>
              </a:rPr>
              <a:t> них.</a:t>
            </a:r>
            <a:endParaRPr sz="1100">
              <a:latin typeface="Microsoft Sans Serif"/>
              <a:cs typeface="Microsoft Sans Serif"/>
            </a:endParaRPr>
          </a:p>
          <a:p>
            <a:pPr marL="169545" indent="-157480" algn="just">
              <a:lnSpc>
                <a:spcPct val="100000"/>
              </a:lnSpc>
              <a:spcBef>
                <a:spcPts val="50"/>
              </a:spcBef>
              <a:buAutoNum type="arabicPeriod" startAt="3"/>
              <a:tabLst>
                <a:tab pos="170180" algn="l"/>
              </a:tabLst>
            </a:pPr>
            <a:r>
              <a:rPr sz="1100" dirty="0">
                <a:latin typeface="Microsoft Sans Serif"/>
                <a:cs typeface="Microsoft Sans Serif"/>
              </a:rPr>
              <a:t>В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критериях</a:t>
            </a:r>
            <a:r>
              <a:rPr sz="1100" spc="20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не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дана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spc="-20" dirty="0">
                <a:latin typeface="Microsoft Sans Serif"/>
                <a:cs typeface="Microsoft Sans Serif"/>
              </a:rPr>
              <a:t>четкая</a:t>
            </a:r>
            <a:r>
              <a:rPr sz="1100" spc="30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и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однозначная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формулировка</a:t>
            </a:r>
            <a:r>
              <a:rPr sz="1100" spc="3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ответа.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Поэтому</a:t>
            </a:r>
            <a:endParaRPr sz="1100">
              <a:latin typeface="Microsoft Sans Serif"/>
              <a:cs typeface="Microsoft Sans Serif"/>
            </a:endParaRPr>
          </a:p>
          <a:p>
            <a:pPr marL="12700" marR="5715" algn="just">
              <a:lnSpc>
                <a:spcPct val="103600"/>
              </a:lnSpc>
              <a:spcBef>
                <a:spcPts val="10"/>
              </a:spcBef>
            </a:pPr>
            <a:r>
              <a:rPr sz="1100" spc="-5" dirty="0">
                <a:latin typeface="Microsoft Sans Serif"/>
                <a:cs typeface="Microsoft Sans Serif"/>
              </a:rPr>
              <a:t>следует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помнить,</a:t>
            </a:r>
            <a:r>
              <a:rPr sz="1100" spc="-5" dirty="0">
                <a:latin typeface="Microsoft Sans Serif"/>
                <a:cs typeface="Microsoft Sans Serif"/>
              </a:rPr>
              <a:t> что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допускаются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различные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формулировки</a:t>
            </a:r>
            <a:r>
              <a:rPr sz="1100" spc="-5" dirty="0">
                <a:latin typeface="Microsoft Sans Serif"/>
                <a:cs typeface="Microsoft Sans Serif"/>
              </a:rPr>
              <a:t> ответа,</a:t>
            </a:r>
            <a:r>
              <a:rPr sz="1100" dirty="0">
                <a:latin typeface="Microsoft Sans Serif"/>
                <a:cs typeface="Microsoft Sans Serif"/>
              </a:rPr>
              <a:t> не 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искажающие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его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смысла.</a:t>
            </a:r>
            <a:endParaRPr sz="1100">
              <a:latin typeface="Microsoft Sans Serif"/>
              <a:cs typeface="Microsoft Sans Serif"/>
            </a:endParaRPr>
          </a:p>
          <a:p>
            <a:pPr marL="12700" marR="5080" indent="-635" algn="just">
              <a:lnSpc>
                <a:spcPct val="103600"/>
              </a:lnSpc>
              <a:spcBef>
                <a:spcPts val="15"/>
              </a:spcBef>
              <a:buAutoNum type="arabicPeriod" startAt="4"/>
              <a:tabLst>
                <a:tab pos="235585" algn="l"/>
              </a:tabLst>
            </a:pPr>
            <a:r>
              <a:rPr sz="1100" dirty="0">
                <a:latin typeface="Microsoft Sans Serif"/>
                <a:cs typeface="Microsoft Sans Serif"/>
              </a:rPr>
              <a:t>Если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Вы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нашли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в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ответе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20" dirty="0">
                <a:latin typeface="Microsoft Sans Serif"/>
                <a:cs typeface="Microsoft Sans Serif"/>
              </a:rPr>
              <a:t>экзаменуемого</a:t>
            </a:r>
            <a:r>
              <a:rPr sz="1100" spc="254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формулировку,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в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которой 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говорится </a:t>
            </a:r>
            <a:r>
              <a:rPr sz="1100" spc="-10" dirty="0">
                <a:latin typeface="Microsoft Sans Serif"/>
                <a:cs typeface="Microsoft Sans Serif"/>
              </a:rPr>
              <a:t>об </a:t>
            </a:r>
            <a:r>
              <a:rPr sz="1100" spc="-5" dirty="0">
                <a:latin typeface="Microsoft Sans Serif"/>
                <a:cs typeface="Microsoft Sans Serif"/>
              </a:rPr>
              <a:t>опасности </a:t>
            </a:r>
            <a:r>
              <a:rPr sz="1100" spc="-10" dirty="0">
                <a:latin typeface="Microsoft Sans Serif"/>
                <a:cs typeface="Microsoft Sans Serif"/>
              </a:rPr>
              <a:t>образования кислотных дождей </a:t>
            </a:r>
            <a:r>
              <a:rPr sz="1100" b="1" spc="-5" dirty="0">
                <a:latin typeface="Arial"/>
                <a:cs typeface="Arial"/>
              </a:rPr>
              <a:t>ИЛИ </a:t>
            </a:r>
            <a:r>
              <a:rPr sz="1100" spc="-10" dirty="0">
                <a:latin typeface="Microsoft Sans Serif"/>
                <a:cs typeface="Microsoft Sans Serif"/>
              </a:rPr>
              <a:t>об опасности 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образования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смога,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то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элемент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верного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ответа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присутствует.</a:t>
            </a:r>
            <a:endParaRPr sz="1100">
              <a:latin typeface="Microsoft Sans Serif"/>
              <a:cs typeface="Microsoft Sans Serif"/>
            </a:endParaRPr>
          </a:p>
          <a:p>
            <a:pPr marL="167005" indent="-154305" algn="just">
              <a:lnSpc>
                <a:spcPct val="100000"/>
              </a:lnSpc>
              <a:spcBef>
                <a:spcPts val="60"/>
              </a:spcBef>
              <a:buAutoNum type="arabicPeriod" startAt="4"/>
              <a:tabLst>
                <a:tab pos="167640" algn="l"/>
              </a:tabLst>
            </a:pPr>
            <a:r>
              <a:rPr sz="1100" spc="-5" dirty="0">
                <a:latin typeface="Microsoft Sans Serif"/>
                <a:cs typeface="Microsoft Sans Serif"/>
              </a:rPr>
              <a:t>Выставьте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spc="5" dirty="0">
                <a:latin typeface="Microsoft Sans Serif"/>
                <a:cs typeface="Microsoft Sans Serif"/>
              </a:rPr>
              <a:t>балл</a:t>
            </a:r>
            <a:r>
              <a:rPr sz="1100" spc="-15" dirty="0">
                <a:latin typeface="Microsoft Sans Serif"/>
                <a:cs typeface="Microsoft Sans Serif"/>
              </a:rPr>
              <a:t> </a:t>
            </a:r>
            <a:r>
              <a:rPr sz="1100" spc="-25" dirty="0">
                <a:latin typeface="Microsoft Sans Serif"/>
                <a:cs typeface="Microsoft Sans Serif"/>
              </a:rPr>
              <a:t>за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проверенное</a:t>
            </a:r>
            <a:r>
              <a:rPr sz="1100" spc="2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задание.</a:t>
            </a:r>
            <a:endParaRPr sz="1100">
              <a:latin typeface="Microsoft Sans Serif"/>
              <a:cs typeface="Microsoft Sans Serif"/>
            </a:endParaRPr>
          </a:p>
          <a:p>
            <a:pPr marL="185420" indent="-172085" algn="just">
              <a:lnSpc>
                <a:spcPct val="100000"/>
              </a:lnSpc>
              <a:spcBef>
                <a:spcPts val="45"/>
              </a:spcBef>
              <a:buFont typeface="Wingdings"/>
              <a:buChar char=""/>
              <a:tabLst>
                <a:tab pos="186055" algn="l"/>
              </a:tabLst>
            </a:pPr>
            <a:r>
              <a:rPr sz="1100" b="1" dirty="0">
                <a:latin typeface="Arial"/>
                <a:cs typeface="Arial"/>
              </a:rPr>
              <a:t>1  </a:t>
            </a:r>
            <a:r>
              <a:rPr sz="1100" b="1" spc="80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балл</a:t>
            </a:r>
            <a:r>
              <a:rPr sz="1100" b="1" spc="700" dirty="0">
                <a:latin typeface="Arial"/>
                <a:cs typeface="Arial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выставляется,</a:t>
            </a:r>
            <a:r>
              <a:rPr sz="1100" spc="71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если  </a:t>
            </a:r>
            <a:r>
              <a:rPr sz="1100" spc="114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присутствует</a:t>
            </a:r>
            <a:r>
              <a:rPr sz="1100" spc="72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элемент</a:t>
            </a:r>
            <a:r>
              <a:rPr sz="1100" spc="70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верного</a:t>
            </a:r>
            <a:r>
              <a:rPr sz="1100" spc="7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ответа</a:t>
            </a:r>
            <a:endParaRPr sz="1100">
              <a:latin typeface="Microsoft Sans Serif"/>
              <a:cs typeface="Microsoft Sans Serif"/>
            </a:endParaRPr>
          </a:p>
          <a:p>
            <a:pPr marL="186055" marR="5715" indent="-635">
              <a:lnSpc>
                <a:spcPct val="103600"/>
              </a:lnSpc>
              <a:spcBef>
                <a:spcPts val="15"/>
              </a:spcBef>
            </a:pPr>
            <a:r>
              <a:rPr sz="1100" i="1" spc="-5" dirty="0">
                <a:latin typeface="Arial"/>
                <a:cs typeface="Arial"/>
              </a:rPr>
              <a:t>(говорится</a:t>
            </a:r>
            <a:r>
              <a:rPr sz="1100" i="1" spc="254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об</a:t>
            </a:r>
            <a:r>
              <a:rPr sz="1100" i="1" spc="254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опасности</a:t>
            </a:r>
            <a:r>
              <a:rPr sz="1100" i="1" spc="254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образования</a:t>
            </a:r>
            <a:r>
              <a:rPr sz="1100" i="1" spc="254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кислотных</a:t>
            </a:r>
            <a:r>
              <a:rPr sz="1100" i="1" spc="245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дождей</a:t>
            </a:r>
            <a:r>
              <a:rPr sz="1100" i="1" spc="265" dirty="0">
                <a:latin typeface="Arial"/>
                <a:cs typeface="Arial"/>
              </a:rPr>
              <a:t> </a:t>
            </a:r>
            <a:r>
              <a:rPr sz="1100" b="1" i="1" spc="-10" dirty="0">
                <a:latin typeface="Arial"/>
                <a:cs typeface="Arial"/>
              </a:rPr>
              <a:t>ИЛИ</a:t>
            </a:r>
            <a:r>
              <a:rPr sz="1100" b="1" i="1" spc="254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об </a:t>
            </a:r>
            <a:r>
              <a:rPr sz="1100" i="1" spc="-295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опасности</a:t>
            </a:r>
            <a:r>
              <a:rPr sz="1100" i="1" spc="-45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образования</a:t>
            </a:r>
            <a:r>
              <a:rPr sz="1100" i="1" spc="-20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смога)</a:t>
            </a:r>
            <a:r>
              <a:rPr sz="1100" spc="-5" dirty="0">
                <a:latin typeface="Microsoft Sans Serif"/>
                <a:cs typeface="Microsoft Sans Serif"/>
              </a:rPr>
              <a:t>.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63702" y="5306438"/>
            <a:ext cx="366331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0185" indent="-17272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210820" algn="l"/>
              </a:tabLst>
            </a:pPr>
            <a:r>
              <a:rPr sz="1100" b="1" dirty="0">
                <a:latin typeface="Arial"/>
                <a:cs typeface="Arial"/>
              </a:rPr>
              <a:t>0</a:t>
            </a:r>
            <a:r>
              <a:rPr sz="1100" b="1" spc="-1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баллов</a:t>
            </a:r>
            <a:r>
              <a:rPr sz="1100" b="1" spc="-15" dirty="0">
                <a:latin typeface="Arial"/>
                <a:cs typeface="Arial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выставляется</a:t>
            </a:r>
            <a:r>
              <a:rPr sz="1100" spc="-1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во всех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остальных</a:t>
            </a:r>
            <a:r>
              <a:rPr sz="1100" spc="-20" dirty="0">
                <a:latin typeface="Microsoft Sans Serif"/>
                <a:cs typeface="Microsoft Sans Serif"/>
              </a:rPr>
              <a:t> </a:t>
            </a:r>
            <a:r>
              <a:rPr sz="1100" spc="-114" dirty="0">
                <a:latin typeface="Microsoft Sans Serif"/>
                <a:cs typeface="Microsoft Sans Serif"/>
              </a:rPr>
              <a:t>случаях</a:t>
            </a:r>
            <a:r>
              <a:rPr sz="1575" b="1" spc="-172" baseline="-23809" dirty="0">
                <a:solidFill>
                  <a:srgbClr val="81AFB5"/>
                </a:solidFill>
                <a:latin typeface="Tahoma"/>
                <a:cs typeface="Tahoma"/>
              </a:rPr>
              <a:t>©</a:t>
            </a:r>
            <a:r>
              <a:rPr sz="1100" spc="-114" dirty="0">
                <a:latin typeface="Microsoft Sans Serif"/>
                <a:cs typeface="Microsoft Sans Serif"/>
              </a:rPr>
              <a:t>.</a:t>
            </a:r>
            <a:endParaRPr sz="1100">
              <a:latin typeface="Microsoft Sans Serif"/>
              <a:cs typeface="Microsoft Sans Serif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949" y="1273175"/>
            <a:ext cx="3600449" cy="3289299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3935412" y="2055812"/>
            <a:ext cx="4802505" cy="811530"/>
            <a:chOff x="3935412" y="2055812"/>
            <a:chExt cx="4802505" cy="811530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76614" y="2065337"/>
              <a:ext cx="4751460" cy="792161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3940175" y="2060575"/>
              <a:ext cx="4792980" cy="802005"/>
            </a:xfrm>
            <a:custGeom>
              <a:avLst/>
              <a:gdLst/>
              <a:ahLst/>
              <a:cxnLst/>
              <a:rect l="l" t="t" r="r" b="b"/>
              <a:pathLst>
                <a:path w="4792980" h="802005">
                  <a:moveTo>
                    <a:pt x="0" y="0"/>
                  </a:moveTo>
                  <a:lnTo>
                    <a:pt x="4792662" y="0"/>
                  </a:lnTo>
                  <a:lnTo>
                    <a:pt x="4792662" y="801687"/>
                  </a:lnTo>
                  <a:lnTo>
                    <a:pt x="0" y="801687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4D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3108" y="275399"/>
            <a:ext cx="554863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Пример</a:t>
            </a:r>
            <a:r>
              <a:rPr spc="-20" dirty="0"/>
              <a:t> </a:t>
            </a:r>
            <a:r>
              <a:rPr dirty="0"/>
              <a:t>проверки</a:t>
            </a:r>
            <a:r>
              <a:rPr spc="-40" dirty="0"/>
              <a:t> </a:t>
            </a:r>
            <a:r>
              <a:rPr spc="-5" dirty="0"/>
              <a:t>задания</a:t>
            </a:r>
            <a:r>
              <a:rPr spc="-35" dirty="0"/>
              <a:t> </a:t>
            </a:r>
            <a:r>
              <a:rPr dirty="0"/>
              <a:t>25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51381" y="3892042"/>
            <a:ext cx="11563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0520" algn="l"/>
              </a:tabLst>
            </a:pPr>
            <a:r>
              <a:rPr sz="1200" spc="-30" dirty="0">
                <a:latin typeface="Microsoft Sans Serif"/>
                <a:cs typeface="Microsoft Sans Serif"/>
              </a:rPr>
              <a:t>из	</a:t>
            </a:r>
            <a:r>
              <a:rPr sz="1200" spc="-25" dirty="0">
                <a:latin typeface="Microsoft Sans Serif"/>
                <a:cs typeface="Microsoft Sans Serif"/>
              </a:rPr>
              <a:t>возможных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23677" y="3867658"/>
            <a:ext cx="3731895" cy="8578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65735">
              <a:lnSpc>
                <a:spcPct val="113300"/>
              </a:lnSpc>
              <a:spcBef>
                <a:spcPts val="100"/>
              </a:spcBef>
              <a:tabLst>
                <a:tab pos="1260475" algn="l"/>
                <a:tab pos="1524000" algn="l"/>
                <a:tab pos="2136775" algn="l"/>
                <a:tab pos="2781300" algn="l"/>
                <a:tab pos="3226435" algn="l"/>
              </a:tabLst>
            </a:pPr>
            <a:r>
              <a:rPr sz="1200" dirty="0">
                <a:latin typeface="Microsoft Sans Serif"/>
                <a:cs typeface="Microsoft Sans Serif"/>
              </a:rPr>
              <a:t>Э</a:t>
            </a:r>
            <a:r>
              <a:rPr sz="1200" spc="-60" dirty="0">
                <a:latin typeface="Microsoft Sans Serif"/>
                <a:cs typeface="Microsoft Sans Serif"/>
              </a:rPr>
              <a:t>к</a:t>
            </a:r>
            <a:r>
              <a:rPr sz="1200" spc="-50" dirty="0">
                <a:latin typeface="Microsoft Sans Serif"/>
                <a:cs typeface="Microsoft Sans Serif"/>
              </a:rPr>
              <a:t>з</a:t>
            </a:r>
            <a:r>
              <a:rPr sz="1200" spc="-15" dirty="0">
                <a:latin typeface="Microsoft Sans Serif"/>
                <a:cs typeface="Microsoft Sans Serif"/>
              </a:rPr>
              <a:t>а</a:t>
            </a:r>
            <a:r>
              <a:rPr sz="1200" spc="-30" dirty="0">
                <a:latin typeface="Microsoft Sans Serif"/>
                <a:cs typeface="Microsoft Sans Serif"/>
              </a:rPr>
              <a:t>м</a:t>
            </a:r>
            <a:r>
              <a:rPr sz="1200" spc="-5" dirty="0">
                <a:latin typeface="Microsoft Sans Serif"/>
                <a:cs typeface="Microsoft Sans Serif"/>
              </a:rPr>
              <a:t>е</a:t>
            </a:r>
            <a:r>
              <a:rPr sz="1200" spc="-10" dirty="0">
                <a:latin typeface="Microsoft Sans Serif"/>
                <a:cs typeface="Microsoft Sans Serif"/>
              </a:rPr>
              <a:t>н</a:t>
            </a:r>
            <a:r>
              <a:rPr sz="1200" spc="-25" dirty="0">
                <a:latin typeface="Microsoft Sans Serif"/>
                <a:cs typeface="Microsoft Sans Serif"/>
              </a:rPr>
              <a:t>у</a:t>
            </a:r>
            <a:r>
              <a:rPr sz="1200" spc="-20" dirty="0">
                <a:latin typeface="Microsoft Sans Serif"/>
                <a:cs typeface="Microsoft Sans Serif"/>
              </a:rPr>
              <a:t>ем</a:t>
            </a:r>
            <a:r>
              <a:rPr sz="1200" dirty="0">
                <a:latin typeface="Microsoft Sans Serif"/>
                <a:cs typeface="Microsoft Sans Serif"/>
              </a:rPr>
              <a:t>ы</a:t>
            </a:r>
            <a:r>
              <a:rPr sz="1200" spc="-5" dirty="0">
                <a:latin typeface="Microsoft Sans Serif"/>
                <a:cs typeface="Microsoft Sans Serif"/>
              </a:rPr>
              <a:t>й</a:t>
            </a:r>
            <a:r>
              <a:rPr sz="1200" dirty="0">
                <a:latin typeface="Microsoft Sans Serif"/>
                <a:cs typeface="Microsoft Sans Serif"/>
              </a:rPr>
              <a:t>	в	с</a:t>
            </a:r>
            <a:r>
              <a:rPr sz="1200" spc="-15" dirty="0">
                <a:latin typeface="Microsoft Sans Serif"/>
                <a:cs typeface="Microsoft Sans Serif"/>
              </a:rPr>
              <a:t>в</a:t>
            </a:r>
            <a:r>
              <a:rPr sz="1200" spc="-10" dirty="0">
                <a:latin typeface="Microsoft Sans Serif"/>
                <a:cs typeface="Microsoft Sans Serif"/>
              </a:rPr>
              <a:t>о</a:t>
            </a:r>
            <a:r>
              <a:rPr sz="1200" dirty="0">
                <a:latin typeface="Microsoft Sans Serif"/>
                <a:cs typeface="Microsoft Sans Serif"/>
              </a:rPr>
              <a:t>е</a:t>
            </a:r>
            <a:r>
              <a:rPr sz="1200" spc="-35" dirty="0">
                <a:latin typeface="Microsoft Sans Serif"/>
                <a:cs typeface="Microsoft Sans Serif"/>
              </a:rPr>
              <a:t>м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-20" dirty="0">
                <a:latin typeface="Microsoft Sans Serif"/>
                <a:cs typeface="Microsoft Sans Serif"/>
              </a:rPr>
              <a:t>о</a:t>
            </a:r>
            <a:r>
              <a:rPr sz="1200" dirty="0">
                <a:latin typeface="Microsoft Sans Serif"/>
                <a:cs typeface="Microsoft Sans Serif"/>
              </a:rPr>
              <a:t>т</a:t>
            </a:r>
            <a:r>
              <a:rPr sz="1200" spc="-30" dirty="0">
                <a:latin typeface="Microsoft Sans Serif"/>
                <a:cs typeface="Microsoft Sans Serif"/>
              </a:rPr>
              <a:t>в</a:t>
            </a:r>
            <a:r>
              <a:rPr sz="1200" spc="-45" dirty="0">
                <a:latin typeface="Microsoft Sans Serif"/>
                <a:cs typeface="Microsoft Sans Serif"/>
              </a:rPr>
              <a:t>е</a:t>
            </a:r>
            <a:r>
              <a:rPr sz="1200" spc="-25" dirty="0">
                <a:latin typeface="Microsoft Sans Serif"/>
                <a:cs typeface="Microsoft Sans Serif"/>
              </a:rPr>
              <a:t>т</a:t>
            </a:r>
            <a:r>
              <a:rPr sz="1200" dirty="0">
                <a:latin typeface="Microsoft Sans Serif"/>
                <a:cs typeface="Microsoft Sans Serif"/>
              </a:rPr>
              <a:t>е	</a:t>
            </a:r>
            <a:r>
              <a:rPr sz="1200" spc="-5" dirty="0">
                <a:latin typeface="Microsoft Sans Serif"/>
                <a:cs typeface="Microsoft Sans Serif"/>
              </a:rPr>
              <a:t>д</a:t>
            </a:r>
            <a:r>
              <a:rPr sz="1200" dirty="0">
                <a:latin typeface="Microsoft Sans Serif"/>
                <a:cs typeface="Microsoft Sans Serif"/>
              </a:rPr>
              <a:t>а</a:t>
            </a:r>
            <a:r>
              <a:rPr sz="1200" spc="15" dirty="0">
                <a:latin typeface="Microsoft Sans Serif"/>
                <a:cs typeface="Microsoft Sans Serif"/>
              </a:rPr>
              <a:t>л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-20" dirty="0">
                <a:latin typeface="Microsoft Sans Serif"/>
                <a:cs typeface="Microsoft Sans Serif"/>
              </a:rPr>
              <a:t>о</a:t>
            </a:r>
            <a:r>
              <a:rPr sz="1200" spc="-5" dirty="0">
                <a:latin typeface="Microsoft Sans Serif"/>
                <a:cs typeface="Microsoft Sans Serif"/>
              </a:rPr>
              <a:t>д</a:t>
            </a:r>
            <a:r>
              <a:rPr sz="1200" spc="-10" dirty="0">
                <a:latin typeface="Microsoft Sans Serif"/>
                <a:cs typeface="Microsoft Sans Serif"/>
              </a:rPr>
              <a:t>н</a:t>
            </a:r>
            <a:r>
              <a:rPr sz="1200" dirty="0">
                <a:latin typeface="Microsoft Sans Serif"/>
                <a:cs typeface="Microsoft Sans Serif"/>
              </a:rPr>
              <a:t>у  </a:t>
            </a:r>
            <a:r>
              <a:rPr sz="1200" spc="-15" dirty="0">
                <a:latin typeface="Microsoft Sans Serif"/>
                <a:cs typeface="Microsoft Sans Serif"/>
              </a:rPr>
              <a:t>формулировок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ответа.</a:t>
            </a:r>
            <a:endParaRPr sz="1200">
              <a:latin typeface="Microsoft Sans Serif"/>
              <a:cs typeface="Microsoft Sans Serif"/>
            </a:endParaRPr>
          </a:p>
          <a:p>
            <a:pPr marL="12700" marR="5080">
              <a:lnSpc>
                <a:spcPct val="114199"/>
              </a:lnSpc>
            </a:pP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примере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b="1" spc="-15" dirty="0">
                <a:latin typeface="Arial"/>
                <a:cs typeface="Arial"/>
              </a:rPr>
              <a:t>присутствует</a:t>
            </a:r>
            <a:r>
              <a:rPr sz="1200" b="1" spc="3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элемент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верного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ответа</a:t>
            </a:r>
            <a:r>
              <a:rPr sz="1200" spc="-15" dirty="0">
                <a:latin typeface="Microsoft Sans Serif"/>
                <a:cs typeface="Microsoft Sans Serif"/>
              </a:rPr>
              <a:t>.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b="1" spc="-10" dirty="0">
                <a:latin typeface="Arial"/>
                <a:cs typeface="Arial"/>
              </a:rPr>
              <a:t>Итог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– 1 </a:t>
            </a:r>
            <a:r>
              <a:rPr sz="1200" b="1" dirty="0">
                <a:latin typeface="Arial"/>
                <a:cs typeface="Arial"/>
              </a:rPr>
              <a:t>балл.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949" y="1273175"/>
            <a:ext cx="3600449" cy="3289299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3998912" y="2720975"/>
            <a:ext cx="4991100" cy="850900"/>
            <a:chOff x="3998912" y="2720975"/>
            <a:chExt cx="4991100" cy="850900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41364" y="2730500"/>
              <a:ext cx="4939122" cy="831849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4003675" y="2725737"/>
              <a:ext cx="4981575" cy="841375"/>
            </a:xfrm>
            <a:custGeom>
              <a:avLst/>
              <a:gdLst/>
              <a:ahLst/>
              <a:cxnLst/>
              <a:rect l="l" t="t" r="r" b="b"/>
              <a:pathLst>
                <a:path w="4981575" h="841375">
                  <a:moveTo>
                    <a:pt x="0" y="0"/>
                  </a:moveTo>
                  <a:lnTo>
                    <a:pt x="4981575" y="0"/>
                  </a:lnTo>
                  <a:lnTo>
                    <a:pt x="4981575" y="841375"/>
                  </a:lnTo>
                  <a:lnTo>
                    <a:pt x="0" y="841375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4D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4080827" y="1268997"/>
            <a:ext cx="4825365" cy="1139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-635" algn="just">
              <a:lnSpc>
                <a:spcPct val="114199"/>
              </a:lnSpc>
              <a:spcBef>
                <a:spcPts val="105"/>
              </a:spcBef>
            </a:pPr>
            <a:r>
              <a:rPr sz="1600" spc="-5" dirty="0">
                <a:latin typeface="Segoe Script"/>
                <a:cs typeface="Segoe Script"/>
              </a:rPr>
              <a:t>25.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Опасность,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которую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представляет </a:t>
            </a:r>
            <a:r>
              <a:rPr sz="1600" spc="-625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для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окружающей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среды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загрязнение 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атмосферы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оксидами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серы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и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азота,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- </a:t>
            </a:r>
            <a:r>
              <a:rPr sz="1600" spc="-630" dirty="0">
                <a:latin typeface="Segoe Script"/>
                <a:cs typeface="Segoe Script"/>
              </a:rPr>
              <a:t> </a:t>
            </a:r>
            <a:r>
              <a:rPr sz="1600" spc="-10" dirty="0">
                <a:latin typeface="Segoe Script"/>
                <a:cs typeface="Segoe Script"/>
              </a:rPr>
              <a:t>выпадение</a:t>
            </a:r>
            <a:r>
              <a:rPr sz="1600" spc="10" dirty="0">
                <a:latin typeface="Segoe Script"/>
                <a:cs typeface="Segoe Script"/>
              </a:rPr>
              <a:t> </a:t>
            </a:r>
            <a:r>
              <a:rPr sz="1600" spc="-10" dirty="0">
                <a:latin typeface="Segoe Script"/>
                <a:cs typeface="Segoe Script"/>
              </a:rPr>
              <a:t>кислотных</a:t>
            </a:r>
            <a:r>
              <a:rPr sz="1600" spc="55" dirty="0">
                <a:latin typeface="Segoe Script"/>
                <a:cs typeface="Segoe Script"/>
              </a:rPr>
              <a:t> </a:t>
            </a:r>
            <a:r>
              <a:rPr sz="1600" spc="-15" dirty="0">
                <a:latin typeface="Segoe Script"/>
                <a:cs typeface="Segoe Script"/>
              </a:rPr>
              <a:t>дождей.</a:t>
            </a:r>
            <a:endParaRPr sz="1600">
              <a:latin typeface="Segoe Script"/>
              <a:cs typeface="Segoe Scrip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14565" y="5371780"/>
            <a:ext cx="1675130" cy="187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spc="5" dirty="0">
                <a:solidFill>
                  <a:srgbClr val="81AFB5"/>
                </a:solidFill>
                <a:latin typeface="Tahoma"/>
                <a:cs typeface="Tahoma"/>
              </a:rPr>
              <a:t>©</a:t>
            </a:r>
            <a:r>
              <a:rPr sz="1050" b="1" spc="-30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spc="-5" dirty="0">
                <a:solidFill>
                  <a:srgbClr val="81AFB5"/>
                </a:solidFill>
                <a:latin typeface="Tahoma"/>
                <a:cs typeface="Tahoma"/>
              </a:rPr>
              <a:t>все</a:t>
            </a:r>
            <a:r>
              <a:rPr sz="1050" b="1" spc="-2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права</a:t>
            </a:r>
            <a:r>
              <a:rPr sz="1050" b="1" spc="-4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защищены</a:t>
            </a:r>
            <a:endParaRPr sz="105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03800" y="985837"/>
            <a:ext cx="3240087" cy="440372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45436" y="275399"/>
            <a:ext cx="58832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Алгоритм</a:t>
            </a:r>
            <a:r>
              <a:rPr spc="-25" dirty="0"/>
              <a:t> </a:t>
            </a:r>
            <a:r>
              <a:rPr dirty="0"/>
              <a:t>проверки</a:t>
            </a:r>
            <a:r>
              <a:rPr spc="-40" dirty="0"/>
              <a:t> </a:t>
            </a:r>
            <a:r>
              <a:rPr spc="-5" dirty="0"/>
              <a:t>задания</a:t>
            </a:r>
            <a:r>
              <a:rPr spc="-40" dirty="0"/>
              <a:t> </a:t>
            </a:r>
            <a:r>
              <a:rPr dirty="0"/>
              <a:t>22</a:t>
            </a: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6694" y="1262806"/>
            <a:ext cx="4294487" cy="304725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4963" y="4430712"/>
            <a:ext cx="4448658" cy="74294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7314565" y="5371780"/>
            <a:ext cx="1675130" cy="187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spc="5" dirty="0">
                <a:solidFill>
                  <a:srgbClr val="81AFB5"/>
                </a:solidFill>
                <a:latin typeface="Tahoma"/>
                <a:cs typeface="Tahoma"/>
              </a:rPr>
              <a:t>©</a:t>
            </a:r>
            <a:r>
              <a:rPr sz="1050" b="1" spc="-30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spc="-5" dirty="0">
                <a:solidFill>
                  <a:srgbClr val="81AFB5"/>
                </a:solidFill>
                <a:latin typeface="Tahoma"/>
                <a:cs typeface="Tahoma"/>
              </a:rPr>
              <a:t>все</a:t>
            </a:r>
            <a:r>
              <a:rPr sz="1050" b="1" spc="-2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права</a:t>
            </a:r>
            <a:r>
              <a:rPr sz="1050" b="1" spc="-4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защищены</a:t>
            </a:r>
            <a:endParaRPr sz="1050"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5436" y="275399"/>
            <a:ext cx="58832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Алгоритм</a:t>
            </a:r>
            <a:r>
              <a:rPr spc="-25" dirty="0"/>
              <a:t> </a:t>
            </a:r>
            <a:r>
              <a:rPr dirty="0"/>
              <a:t>проверки</a:t>
            </a:r>
            <a:r>
              <a:rPr spc="-40" dirty="0"/>
              <a:t> </a:t>
            </a:r>
            <a:r>
              <a:rPr spc="-5" dirty="0"/>
              <a:t>задания</a:t>
            </a:r>
            <a:r>
              <a:rPr spc="-40" dirty="0"/>
              <a:t> </a:t>
            </a:r>
            <a:r>
              <a:rPr dirty="0"/>
              <a:t>22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2271" y="1233207"/>
            <a:ext cx="2795929" cy="198465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0544" y="3313112"/>
            <a:ext cx="2894696" cy="48259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9387" y="3918903"/>
            <a:ext cx="2970211" cy="171830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3426777" y="1254632"/>
            <a:ext cx="5458460" cy="210883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81610" indent="-169545" algn="just">
              <a:lnSpc>
                <a:spcPct val="100000"/>
              </a:lnSpc>
              <a:spcBef>
                <a:spcPts val="290"/>
              </a:spcBef>
              <a:buAutoNum type="arabicPeriod"/>
              <a:tabLst>
                <a:tab pos="182245" algn="l"/>
              </a:tabLst>
            </a:pPr>
            <a:r>
              <a:rPr sz="1200" spc="-10" dirty="0">
                <a:latin typeface="Microsoft Sans Serif"/>
                <a:cs typeface="Microsoft Sans Serif"/>
              </a:rPr>
              <a:t>Прочитайте</a:t>
            </a:r>
            <a:r>
              <a:rPr sz="1200" spc="-3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текст</a:t>
            </a:r>
            <a:r>
              <a:rPr sz="1200" spc="-10" dirty="0">
                <a:latin typeface="Microsoft Sans Serif"/>
                <a:cs typeface="Microsoft Sans Serif"/>
              </a:rPr>
              <a:t> задания.</a:t>
            </a:r>
            <a:endParaRPr sz="120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ts val="1639"/>
              </a:lnSpc>
              <a:spcBef>
                <a:spcPts val="80"/>
              </a:spcBef>
              <a:buAutoNum type="arabicPeriod"/>
              <a:tabLst>
                <a:tab pos="200660" algn="l"/>
              </a:tabLst>
            </a:pPr>
            <a:r>
              <a:rPr sz="1200" spc="-30" dirty="0">
                <a:latin typeface="Microsoft Sans Serif"/>
                <a:cs typeface="Microsoft Sans Serif"/>
              </a:rPr>
              <a:t>Ознакомьтесь </a:t>
            </a:r>
            <a:r>
              <a:rPr sz="1200" dirty="0">
                <a:latin typeface="Microsoft Sans Serif"/>
                <a:cs typeface="Microsoft Sans Serif"/>
              </a:rPr>
              <a:t>с </a:t>
            </a:r>
            <a:r>
              <a:rPr sz="1200" spc="-20" dirty="0">
                <a:latin typeface="Microsoft Sans Serif"/>
                <a:cs typeface="Microsoft Sans Serif"/>
              </a:rPr>
              <a:t>указаниями </a:t>
            </a:r>
            <a:r>
              <a:rPr sz="1200" spc="-75" dirty="0">
                <a:latin typeface="Microsoft Sans Serif"/>
                <a:cs typeface="Microsoft Sans Serif"/>
              </a:rPr>
              <a:t>к </a:t>
            </a:r>
            <a:r>
              <a:rPr sz="1200" spc="-10" dirty="0">
                <a:latin typeface="Microsoft Sans Serif"/>
                <a:cs typeface="Microsoft Sans Serif"/>
              </a:rPr>
              <a:t>оцениванию, </a:t>
            </a:r>
            <a:r>
              <a:rPr sz="1200" spc="-5" dirty="0">
                <a:latin typeface="Microsoft Sans Serif"/>
                <a:cs typeface="Microsoft Sans Serif"/>
              </a:rPr>
              <a:t>обращая </a:t>
            </a:r>
            <a:r>
              <a:rPr sz="1200" spc="-10" dirty="0">
                <a:latin typeface="Microsoft Sans Serif"/>
                <a:cs typeface="Microsoft Sans Serif"/>
              </a:rPr>
              <a:t>внимание </a:t>
            </a:r>
            <a:r>
              <a:rPr sz="1200" spc="-5" dirty="0">
                <a:latin typeface="Microsoft Sans Serif"/>
                <a:cs typeface="Microsoft Sans Serif"/>
              </a:rPr>
              <a:t>на </a:t>
            </a:r>
            <a:r>
              <a:rPr sz="1200" spc="-10" dirty="0">
                <a:latin typeface="Microsoft Sans Serif"/>
                <a:cs typeface="Microsoft Sans Serif"/>
              </a:rPr>
              <a:t>то, </a:t>
            </a:r>
            <a:r>
              <a:rPr sz="1200" spc="-40" dirty="0">
                <a:latin typeface="Microsoft Sans Serif"/>
                <a:cs typeface="Microsoft Sans Serif"/>
              </a:rPr>
              <a:t>за </a:t>
            </a:r>
            <a:r>
              <a:rPr sz="1200" spc="-35" dirty="0">
                <a:latin typeface="Microsoft Sans Serif"/>
                <a:cs typeface="Microsoft Sans Serif"/>
              </a:rPr>
              <a:t> </a:t>
            </a:r>
            <a:r>
              <a:rPr sz="1200" spc="-30" dirty="0">
                <a:latin typeface="Microsoft Sans Serif"/>
                <a:cs typeface="Microsoft Sans Serif"/>
              </a:rPr>
              <a:t>какие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сочетания</a:t>
            </a:r>
            <a:r>
              <a:rPr sz="1200" spc="-10" dirty="0">
                <a:latin typeface="Microsoft Sans Serif"/>
                <a:cs typeface="Microsoft Sans Serif"/>
              </a:rPr>
              <a:t> элементов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верного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ответа,</a:t>
            </a:r>
            <a:r>
              <a:rPr sz="1200" spc="-10" dirty="0">
                <a:latin typeface="Microsoft Sans Serif"/>
                <a:cs typeface="Microsoft Sans Serif"/>
              </a:rPr>
              <a:t> присутствующие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ответе 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выпускника,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выставляется тот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или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иной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балл.</a:t>
            </a:r>
            <a:endParaRPr sz="1200">
              <a:latin typeface="Microsoft Sans Serif"/>
              <a:cs typeface="Microsoft Sans Serif"/>
            </a:endParaRPr>
          </a:p>
          <a:p>
            <a:pPr marL="317500" indent="-304800" algn="just">
              <a:lnSpc>
                <a:spcPct val="100000"/>
              </a:lnSpc>
              <a:spcBef>
                <a:spcPts val="125"/>
              </a:spcBef>
              <a:buAutoNum type="arabicPeriod"/>
              <a:tabLst>
                <a:tab pos="317500" algn="l"/>
              </a:tabLst>
            </a:pPr>
            <a:r>
              <a:rPr sz="1200" spc="-30" dirty="0">
                <a:latin typeface="Microsoft Sans Serif"/>
                <a:cs typeface="Microsoft Sans Serif"/>
              </a:rPr>
              <a:t>Измерьте</a:t>
            </a:r>
            <a:r>
              <a:rPr sz="1200" spc="375" dirty="0">
                <a:latin typeface="Microsoft Sans Serif"/>
                <a:cs typeface="Microsoft Sans Serif"/>
              </a:rPr>
              <a:t>  </a:t>
            </a:r>
            <a:r>
              <a:rPr sz="1200" dirty="0">
                <a:latin typeface="Microsoft Sans Serif"/>
                <a:cs typeface="Microsoft Sans Serif"/>
              </a:rPr>
              <a:t>с   </a:t>
            </a:r>
            <a:r>
              <a:rPr sz="1200" spc="114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помощью</a:t>
            </a:r>
            <a:r>
              <a:rPr sz="1200" spc="375" dirty="0">
                <a:latin typeface="Microsoft Sans Serif"/>
                <a:cs typeface="Microsoft Sans Serif"/>
              </a:rPr>
              <a:t>  </a:t>
            </a:r>
            <a:r>
              <a:rPr sz="1200" spc="-15" dirty="0">
                <a:latin typeface="Microsoft Sans Serif"/>
                <a:cs typeface="Microsoft Sans Serif"/>
              </a:rPr>
              <a:t>линейки</a:t>
            </a:r>
            <a:r>
              <a:rPr sz="1200" spc="375" dirty="0">
                <a:latin typeface="Microsoft Sans Serif"/>
                <a:cs typeface="Microsoft Sans Serif"/>
              </a:rPr>
              <a:t> </a:t>
            </a:r>
            <a:r>
              <a:rPr sz="1200" spc="38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длину   </a:t>
            </a:r>
            <a:r>
              <a:rPr sz="1200" spc="114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горизонтальной</a:t>
            </a:r>
            <a:r>
              <a:rPr sz="1200" spc="375" dirty="0">
                <a:latin typeface="Microsoft Sans Serif"/>
                <a:cs typeface="Microsoft Sans Serif"/>
              </a:rPr>
              <a:t>  </a:t>
            </a:r>
            <a:r>
              <a:rPr sz="1200" spc="-5" dirty="0">
                <a:latin typeface="Microsoft Sans Serif"/>
                <a:cs typeface="Microsoft Sans Serif"/>
              </a:rPr>
              <a:t>основы</a:t>
            </a:r>
            <a:endParaRPr sz="120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13799"/>
              </a:lnSpc>
              <a:spcBef>
                <a:spcPts val="5"/>
              </a:spcBef>
            </a:pPr>
            <a:r>
              <a:rPr sz="1200" spc="-15" dirty="0">
                <a:latin typeface="Microsoft Sans Serif"/>
                <a:cs typeface="Microsoft Sans Serif"/>
              </a:rPr>
              <a:t>построенного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экзаменуемым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профиля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расстояние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от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обозначенного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на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линии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профиля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объекта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до</a:t>
            </a:r>
            <a:r>
              <a:rPr sz="1200" spc="-5" dirty="0">
                <a:latin typeface="Microsoft Sans Serif"/>
                <a:cs typeface="Microsoft Sans Serif"/>
              </a:rPr>
              <a:t> левой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(правой)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вертикальной</a:t>
            </a:r>
            <a:r>
              <a:rPr sz="1200" spc="-5" dirty="0">
                <a:latin typeface="Microsoft Sans Serif"/>
                <a:cs typeface="Microsoft Sans Serif"/>
              </a:rPr>
              <a:t> оси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основы 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профиля.</a:t>
            </a:r>
            <a:endParaRPr sz="120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14199"/>
              </a:lnSpc>
              <a:buAutoNum type="arabicPeriod" startAt="4"/>
              <a:tabLst>
                <a:tab pos="213995" algn="l"/>
              </a:tabLst>
            </a:pPr>
            <a:r>
              <a:rPr sz="1200" spc="-5" dirty="0">
                <a:latin typeface="Microsoft Sans Serif"/>
                <a:cs typeface="Microsoft Sans Serif"/>
              </a:rPr>
              <a:t>Первый </a:t>
            </a:r>
            <a:r>
              <a:rPr sz="1200" spc="-10" dirty="0">
                <a:latin typeface="Microsoft Sans Serif"/>
                <a:cs typeface="Microsoft Sans Serif"/>
              </a:rPr>
              <a:t>элемент </a:t>
            </a:r>
            <a:r>
              <a:rPr sz="1200" spc="-15" dirty="0">
                <a:latin typeface="Microsoft Sans Serif"/>
                <a:cs typeface="Microsoft Sans Serif"/>
              </a:rPr>
              <a:t>верного </a:t>
            </a:r>
            <a:r>
              <a:rPr sz="1200" spc="-20" dirty="0">
                <a:latin typeface="Microsoft Sans Serif"/>
                <a:cs typeface="Microsoft Sans Serif"/>
              </a:rPr>
              <a:t>ответа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состоит </a:t>
            </a:r>
            <a:r>
              <a:rPr sz="1200" spc="-30" dirty="0">
                <a:latin typeface="Microsoft Sans Serif"/>
                <a:cs typeface="Microsoft Sans Serif"/>
              </a:rPr>
              <a:t>из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двух </a:t>
            </a:r>
            <a:r>
              <a:rPr sz="1200" spc="-5" dirty="0">
                <a:latin typeface="Microsoft Sans Serif"/>
                <a:cs typeface="Microsoft Sans Serif"/>
              </a:rPr>
              <a:t>частей, соединенных 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союзом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«и».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26777" y="4171569"/>
            <a:ext cx="5459095" cy="6502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13700"/>
              </a:lnSpc>
              <a:spcBef>
                <a:spcPts val="105"/>
              </a:spcBef>
            </a:pPr>
            <a:r>
              <a:rPr sz="1200" spc="-10" dirty="0">
                <a:latin typeface="Microsoft Sans Serif"/>
                <a:cs typeface="Microsoft Sans Serif"/>
              </a:rPr>
              <a:t>Убедитесь, что присутствуют обе </a:t>
            </a:r>
            <a:r>
              <a:rPr sz="1200" spc="-5" dirty="0">
                <a:latin typeface="Microsoft Sans Serif"/>
                <a:cs typeface="Microsoft Sans Serif"/>
              </a:rPr>
              <a:t>части </a:t>
            </a:r>
            <a:r>
              <a:rPr sz="1200" dirty="0">
                <a:latin typeface="Microsoft Sans Serif"/>
                <a:cs typeface="Microsoft Sans Serif"/>
              </a:rPr>
              <a:t>в </a:t>
            </a:r>
            <a:r>
              <a:rPr sz="1200" spc="-15" dirty="0">
                <a:latin typeface="Microsoft Sans Serif"/>
                <a:cs typeface="Microsoft Sans Serif"/>
              </a:rPr>
              <a:t>ответе. </a:t>
            </a:r>
            <a:r>
              <a:rPr sz="1200" spc="-5" dirty="0">
                <a:latin typeface="Microsoft Sans Serif"/>
                <a:cs typeface="Microsoft Sans Serif"/>
              </a:rPr>
              <a:t>Если </a:t>
            </a:r>
            <a:r>
              <a:rPr sz="1200" spc="-15" dirty="0">
                <a:latin typeface="Microsoft Sans Serif"/>
                <a:cs typeface="Microsoft Sans Serif"/>
              </a:rPr>
              <a:t>присутствует </a:t>
            </a:r>
            <a:r>
              <a:rPr sz="1200" spc="-20" dirty="0">
                <a:latin typeface="Microsoft Sans Serif"/>
                <a:cs typeface="Microsoft Sans Serif"/>
              </a:rPr>
              <a:t>только 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одна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часть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верного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ответа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или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обе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части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отсутствуют,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то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элемент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не 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засчитывается.</a:t>
            </a:r>
            <a:endParaRPr sz="1200">
              <a:latin typeface="Microsoft Sans Serif"/>
              <a:cs typeface="Microsoft Sans Serif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338512" y="3443287"/>
            <a:ext cx="5635625" cy="673100"/>
            <a:chOff x="3338512" y="3443287"/>
            <a:chExt cx="5635625" cy="673100"/>
          </a:xfrm>
        </p:grpSpPr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360602" y="3452813"/>
              <a:ext cx="5578866" cy="654049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3343275" y="3448050"/>
              <a:ext cx="5626100" cy="663575"/>
            </a:xfrm>
            <a:custGeom>
              <a:avLst/>
              <a:gdLst/>
              <a:ahLst/>
              <a:cxnLst/>
              <a:rect l="l" t="t" r="r" b="b"/>
              <a:pathLst>
                <a:path w="5626100" h="663575">
                  <a:moveTo>
                    <a:pt x="0" y="0"/>
                  </a:moveTo>
                  <a:lnTo>
                    <a:pt x="5626100" y="0"/>
                  </a:lnTo>
                  <a:lnTo>
                    <a:pt x="5626100" y="663575"/>
                  </a:lnTo>
                  <a:lnTo>
                    <a:pt x="0" y="663575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4D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7314565" y="5371780"/>
            <a:ext cx="1675130" cy="187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spc="5" dirty="0">
                <a:solidFill>
                  <a:srgbClr val="81AFB5"/>
                </a:solidFill>
                <a:latin typeface="Tahoma"/>
                <a:cs typeface="Tahoma"/>
              </a:rPr>
              <a:t>©</a:t>
            </a:r>
            <a:r>
              <a:rPr sz="1050" b="1" spc="-30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spc="-5" dirty="0">
                <a:solidFill>
                  <a:srgbClr val="81AFB5"/>
                </a:solidFill>
                <a:latin typeface="Tahoma"/>
                <a:cs typeface="Tahoma"/>
              </a:rPr>
              <a:t>все</a:t>
            </a:r>
            <a:r>
              <a:rPr sz="1050" b="1" spc="-2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права</a:t>
            </a:r>
            <a:r>
              <a:rPr sz="1050" b="1" spc="-4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защищены</a:t>
            </a:r>
            <a:endParaRPr sz="1050"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5436" y="275399"/>
            <a:ext cx="58832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Алгоритм</a:t>
            </a:r>
            <a:r>
              <a:rPr spc="-25" dirty="0"/>
              <a:t> </a:t>
            </a:r>
            <a:r>
              <a:rPr dirty="0"/>
              <a:t>проверки</a:t>
            </a:r>
            <a:r>
              <a:rPr spc="-40" dirty="0"/>
              <a:t> </a:t>
            </a:r>
            <a:r>
              <a:rPr spc="-5" dirty="0"/>
              <a:t>задания</a:t>
            </a:r>
            <a:r>
              <a:rPr spc="-40" dirty="0"/>
              <a:t> </a:t>
            </a:r>
            <a:r>
              <a:rPr dirty="0"/>
              <a:t>22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9552" y="1231358"/>
            <a:ext cx="2704210" cy="1918241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9939" y="3313112"/>
            <a:ext cx="2828733" cy="47148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9387" y="3918267"/>
            <a:ext cx="2901949" cy="1679256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3160077" y="865251"/>
            <a:ext cx="5871210" cy="287083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5715" algn="just">
              <a:lnSpc>
                <a:spcPct val="103299"/>
              </a:lnSpc>
              <a:spcBef>
                <a:spcPts val="50"/>
              </a:spcBef>
              <a:buAutoNum type="arabicPeriod" startAt="5"/>
              <a:tabLst>
                <a:tab pos="205104" algn="l"/>
              </a:tabLst>
            </a:pPr>
            <a:r>
              <a:rPr sz="1200" spc="-30" dirty="0">
                <a:latin typeface="Microsoft Sans Serif"/>
                <a:cs typeface="Microsoft Sans Serif"/>
              </a:rPr>
              <a:t>Измерьте </a:t>
            </a:r>
            <a:r>
              <a:rPr sz="1200" dirty="0">
                <a:latin typeface="Microsoft Sans Serif"/>
                <a:cs typeface="Microsoft Sans Serif"/>
              </a:rPr>
              <a:t>с </a:t>
            </a:r>
            <a:r>
              <a:rPr sz="1200" spc="-15" dirty="0">
                <a:latin typeface="Microsoft Sans Serif"/>
                <a:cs typeface="Microsoft Sans Serif"/>
              </a:rPr>
              <a:t>помощью линейки </a:t>
            </a:r>
            <a:r>
              <a:rPr sz="1200" spc="-5" dirty="0">
                <a:latin typeface="Microsoft Sans Serif"/>
                <a:cs typeface="Microsoft Sans Serif"/>
              </a:rPr>
              <a:t>длины </a:t>
            </a:r>
            <a:r>
              <a:rPr sz="1200" spc="-25" dirty="0">
                <a:latin typeface="Microsoft Sans Serif"/>
                <a:cs typeface="Microsoft Sans Serif"/>
              </a:rPr>
              <a:t>отрезков </a:t>
            </a:r>
            <a:r>
              <a:rPr sz="1200" spc="-10" dirty="0">
                <a:latin typeface="Microsoft Sans Serif"/>
                <a:cs typeface="Microsoft Sans Serif"/>
              </a:rPr>
              <a:t>на </a:t>
            </a:r>
            <a:r>
              <a:rPr sz="1200" spc="-15" dirty="0">
                <a:latin typeface="Microsoft Sans Serif"/>
                <a:cs typeface="Microsoft Sans Serif"/>
              </a:rPr>
              <a:t>вертикальных </a:t>
            </a:r>
            <a:r>
              <a:rPr sz="1200" spc="-5" dirty="0">
                <a:latin typeface="Microsoft Sans Serif"/>
                <a:cs typeface="Microsoft Sans Serif"/>
              </a:rPr>
              <a:t>осях основы 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профиля.</a:t>
            </a:r>
            <a:endParaRPr sz="1200">
              <a:latin typeface="Microsoft Sans Serif"/>
              <a:cs typeface="Microsoft Sans Serif"/>
            </a:endParaRPr>
          </a:p>
          <a:p>
            <a:pPr marL="12700" marR="8890" algn="just">
              <a:lnSpc>
                <a:spcPct val="104200"/>
              </a:lnSpc>
              <a:buAutoNum type="arabicPeriod" startAt="5"/>
              <a:tabLst>
                <a:tab pos="194310" algn="l"/>
              </a:tabLst>
            </a:pPr>
            <a:r>
              <a:rPr sz="1200" spc="-15" dirty="0">
                <a:latin typeface="Microsoft Sans Serif"/>
                <a:cs typeface="Microsoft Sans Serif"/>
              </a:rPr>
              <a:t>Второй </a:t>
            </a:r>
            <a:r>
              <a:rPr sz="1200" spc="-10" dirty="0">
                <a:latin typeface="Microsoft Sans Serif"/>
                <a:cs typeface="Microsoft Sans Serif"/>
              </a:rPr>
              <a:t>элемент </a:t>
            </a:r>
            <a:r>
              <a:rPr sz="1200" spc="-20" dirty="0">
                <a:latin typeface="Microsoft Sans Serif"/>
                <a:cs typeface="Microsoft Sans Serif"/>
              </a:rPr>
              <a:t>верного ответа </a:t>
            </a:r>
            <a:r>
              <a:rPr sz="1200" spc="-30" dirty="0">
                <a:latin typeface="Microsoft Sans Serif"/>
                <a:cs typeface="Microsoft Sans Serif"/>
              </a:rPr>
              <a:t>подразумевает, </a:t>
            </a:r>
            <a:r>
              <a:rPr sz="1200" spc="-15" dirty="0">
                <a:latin typeface="Microsoft Sans Serif"/>
                <a:cs typeface="Microsoft Sans Serif"/>
              </a:rPr>
              <a:t>что </a:t>
            </a:r>
            <a:r>
              <a:rPr sz="1200" spc="-10" dirty="0">
                <a:latin typeface="Microsoft Sans Serif"/>
                <a:cs typeface="Microsoft Sans Serif"/>
              </a:rPr>
              <a:t>все </a:t>
            </a:r>
            <a:r>
              <a:rPr sz="1200" spc="-30" dirty="0">
                <a:latin typeface="Microsoft Sans Serif"/>
                <a:cs typeface="Microsoft Sans Serif"/>
              </a:rPr>
              <a:t>отрезки </a:t>
            </a:r>
            <a:r>
              <a:rPr sz="1200" spc="-10" dirty="0">
                <a:latin typeface="Microsoft Sans Serif"/>
                <a:cs typeface="Microsoft Sans Serif"/>
              </a:rPr>
              <a:t>имеют равную </a:t>
            </a:r>
            <a:r>
              <a:rPr sz="1200" spc="-5" dirty="0">
                <a:latin typeface="Microsoft Sans Serif"/>
                <a:cs typeface="Microsoft Sans Serif"/>
              </a:rPr>
              <a:t> длину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1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см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правильное </a:t>
            </a:r>
            <a:r>
              <a:rPr sz="1200" spc="-15" dirty="0">
                <a:latin typeface="Microsoft Sans Serif"/>
                <a:cs typeface="Microsoft Sans Serif"/>
              </a:rPr>
              <a:t>обозначение </a:t>
            </a:r>
            <a:r>
              <a:rPr sz="1200" spc="-5" dirty="0">
                <a:latin typeface="Microsoft Sans Serif"/>
                <a:cs typeface="Microsoft Sans Serif"/>
              </a:rPr>
              <a:t>абсолютных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высот.</a:t>
            </a:r>
            <a:endParaRPr sz="1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buFont typeface="Microsoft Sans Serif"/>
              <a:buAutoNum type="arabicPeriod" startAt="5"/>
            </a:pPr>
            <a:endParaRPr sz="13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Microsoft Sans Serif"/>
              <a:buAutoNum type="arabicPeriod" startAt="5"/>
            </a:pPr>
            <a:endParaRPr sz="1350">
              <a:latin typeface="Microsoft Sans Serif"/>
              <a:cs typeface="Microsoft Sans Serif"/>
            </a:endParaRPr>
          </a:p>
          <a:p>
            <a:pPr marL="12700" algn="just">
              <a:lnSpc>
                <a:spcPct val="100000"/>
              </a:lnSpc>
            </a:pPr>
            <a:r>
              <a:rPr sz="1200" spc="-5" dirty="0">
                <a:latin typeface="Microsoft Sans Serif"/>
                <a:cs typeface="Microsoft Sans Serif"/>
              </a:rPr>
              <a:t>Если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данное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условие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соблюдено,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то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элемент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верного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ответа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присутствует.</a:t>
            </a:r>
            <a:endParaRPr sz="120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04200"/>
              </a:lnSpc>
              <a:buAutoNum type="arabicPeriod" startAt="7"/>
              <a:tabLst>
                <a:tab pos="299720" algn="l"/>
              </a:tabLst>
            </a:pPr>
            <a:r>
              <a:rPr sz="1200" spc="-40" dirty="0">
                <a:latin typeface="Microsoft Sans Serif"/>
                <a:cs typeface="Microsoft Sans Serif"/>
              </a:rPr>
              <a:t>Для</a:t>
            </a:r>
            <a:r>
              <a:rPr sz="1200" spc="-3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проверки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наличия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третьего</a:t>
            </a:r>
            <a:r>
              <a:rPr sz="1200" spc="-10" dirty="0">
                <a:latin typeface="Microsoft Sans Serif"/>
                <a:cs typeface="Microsoft Sans Serif"/>
              </a:rPr>
              <a:t> элемента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верного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ответа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сравните 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начертанную </a:t>
            </a:r>
            <a:r>
              <a:rPr sz="1200" spc="-20" dirty="0">
                <a:latin typeface="Microsoft Sans Serif"/>
                <a:cs typeface="Microsoft Sans Serif"/>
              </a:rPr>
              <a:t>экзаменуемым </a:t>
            </a:r>
            <a:r>
              <a:rPr sz="1200" dirty="0">
                <a:latin typeface="Microsoft Sans Serif"/>
                <a:cs typeface="Microsoft Sans Serif"/>
              </a:rPr>
              <a:t>линию </a:t>
            </a:r>
            <a:r>
              <a:rPr sz="1200" spc="-5" dirty="0">
                <a:latin typeface="Microsoft Sans Serif"/>
                <a:cs typeface="Microsoft Sans Serif"/>
              </a:rPr>
              <a:t>профиля </a:t>
            </a:r>
            <a:r>
              <a:rPr sz="1200" dirty="0">
                <a:latin typeface="Microsoft Sans Serif"/>
                <a:cs typeface="Microsoft Sans Serif"/>
              </a:rPr>
              <a:t>с </a:t>
            </a:r>
            <a:r>
              <a:rPr sz="1200" spc="-10" dirty="0">
                <a:latin typeface="Microsoft Sans Serif"/>
                <a:cs typeface="Microsoft Sans Serif"/>
              </a:rPr>
              <a:t>эталоном. </a:t>
            </a:r>
            <a:r>
              <a:rPr sz="1200" spc="-25" dirty="0">
                <a:latin typeface="Microsoft Sans Serif"/>
                <a:cs typeface="Microsoft Sans Serif"/>
              </a:rPr>
              <a:t>Третий </a:t>
            </a:r>
            <a:r>
              <a:rPr sz="1200" spc="-10" dirty="0">
                <a:latin typeface="Microsoft Sans Serif"/>
                <a:cs typeface="Microsoft Sans Serif"/>
              </a:rPr>
              <a:t>элемент </a:t>
            </a:r>
            <a:r>
              <a:rPr sz="1200" spc="-20" dirty="0">
                <a:latin typeface="Microsoft Sans Serif"/>
                <a:cs typeface="Microsoft Sans Serif"/>
              </a:rPr>
              <a:t>верного </a:t>
            </a:r>
            <a:r>
              <a:rPr sz="1200" spc="-15" dirty="0">
                <a:latin typeface="Microsoft Sans Serif"/>
                <a:cs typeface="Microsoft Sans Serif"/>
              </a:rPr>
              <a:t> ответа </a:t>
            </a:r>
            <a:r>
              <a:rPr sz="1200" spc="-5" dirty="0">
                <a:latin typeface="Microsoft Sans Serif"/>
                <a:cs typeface="Microsoft Sans Serif"/>
              </a:rPr>
              <a:t>состоит </a:t>
            </a:r>
            <a:r>
              <a:rPr sz="1200" spc="-30" dirty="0">
                <a:latin typeface="Microsoft Sans Serif"/>
                <a:cs typeface="Microsoft Sans Serif"/>
              </a:rPr>
              <a:t>из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двух</a:t>
            </a:r>
            <a:r>
              <a:rPr sz="1200" spc="4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частей,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соединенных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союзом</a:t>
            </a:r>
            <a:r>
              <a:rPr sz="1200" spc="-5" dirty="0">
                <a:latin typeface="Microsoft Sans Serif"/>
                <a:cs typeface="Microsoft Sans Serif"/>
              </a:rPr>
              <a:t> «и».</a:t>
            </a:r>
            <a:endParaRPr sz="1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3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00">
              <a:latin typeface="Microsoft Sans Serif"/>
              <a:cs typeface="Microsoft Sans Serif"/>
            </a:endParaRPr>
          </a:p>
          <a:p>
            <a:pPr marL="12700" marR="6350" algn="just">
              <a:lnSpc>
                <a:spcPct val="104200"/>
              </a:lnSpc>
              <a:spcBef>
                <a:spcPts val="5"/>
              </a:spcBef>
            </a:pPr>
            <a:r>
              <a:rPr sz="1200" spc="-10" dirty="0">
                <a:latin typeface="Microsoft Sans Serif"/>
                <a:cs typeface="Microsoft Sans Serif"/>
              </a:rPr>
              <a:t>Убедитесь, </a:t>
            </a:r>
            <a:r>
              <a:rPr sz="1200" spc="-15" dirty="0">
                <a:latin typeface="Microsoft Sans Serif"/>
                <a:cs typeface="Microsoft Sans Serif"/>
              </a:rPr>
              <a:t>что </a:t>
            </a:r>
            <a:r>
              <a:rPr sz="1200" spc="-10" dirty="0">
                <a:latin typeface="Microsoft Sans Serif"/>
                <a:cs typeface="Microsoft Sans Serif"/>
              </a:rPr>
              <a:t>присутствуют </a:t>
            </a:r>
            <a:r>
              <a:rPr sz="1200" spc="-15" dirty="0">
                <a:latin typeface="Microsoft Sans Serif"/>
                <a:cs typeface="Microsoft Sans Serif"/>
              </a:rPr>
              <a:t>обе </a:t>
            </a:r>
            <a:r>
              <a:rPr sz="1200" spc="-10" dirty="0">
                <a:latin typeface="Microsoft Sans Serif"/>
                <a:cs typeface="Microsoft Sans Serif"/>
              </a:rPr>
              <a:t>части </a:t>
            </a:r>
            <a:r>
              <a:rPr sz="1200" dirty="0">
                <a:latin typeface="Microsoft Sans Serif"/>
                <a:cs typeface="Microsoft Sans Serif"/>
              </a:rPr>
              <a:t>в </a:t>
            </a:r>
            <a:r>
              <a:rPr sz="1200" spc="-15" dirty="0">
                <a:latin typeface="Microsoft Sans Serif"/>
                <a:cs typeface="Microsoft Sans Serif"/>
              </a:rPr>
              <a:t>ответе. </a:t>
            </a:r>
            <a:r>
              <a:rPr sz="1200" spc="-5" dirty="0">
                <a:latin typeface="Microsoft Sans Serif"/>
                <a:cs typeface="Microsoft Sans Serif"/>
              </a:rPr>
              <a:t>Если </a:t>
            </a:r>
            <a:r>
              <a:rPr sz="1200" spc="-15" dirty="0">
                <a:latin typeface="Microsoft Sans Serif"/>
                <a:cs typeface="Microsoft Sans Serif"/>
              </a:rPr>
              <a:t>присутствует </a:t>
            </a:r>
            <a:r>
              <a:rPr sz="1200" spc="-20" dirty="0">
                <a:latin typeface="Microsoft Sans Serif"/>
                <a:cs typeface="Microsoft Sans Serif"/>
              </a:rPr>
              <a:t>только </a:t>
            </a:r>
            <a:r>
              <a:rPr sz="1200" spc="-10" dirty="0">
                <a:latin typeface="Microsoft Sans Serif"/>
                <a:cs typeface="Microsoft Sans Serif"/>
              </a:rPr>
              <a:t>одна </a:t>
            </a:r>
            <a:r>
              <a:rPr sz="1200" spc="-5" dirty="0">
                <a:latin typeface="Microsoft Sans Serif"/>
                <a:cs typeface="Microsoft Sans Serif"/>
              </a:rPr>
              <a:t> часть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верного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ответа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или</a:t>
            </a:r>
            <a:r>
              <a:rPr sz="1200" spc="3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обе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части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отсутствуют,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то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элемент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не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засчитывается.</a:t>
            </a:r>
            <a:endParaRPr sz="1200">
              <a:latin typeface="Microsoft Sans Serif"/>
              <a:cs typeface="Microsoft Sans Serif"/>
            </a:endParaRPr>
          </a:p>
          <a:p>
            <a:pPr marL="12700" algn="just">
              <a:lnSpc>
                <a:spcPct val="100000"/>
              </a:lnSpc>
              <a:spcBef>
                <a:spcPts val="60"/>
              </a:spcBef>
            </a:pPr>
            <a:r>
              <a:rPr sz="1200" spc="-40" dirty="0">
                <a:latin typeface="Microsoft Sans Serif"/>
                <a:cs typeface="Microsoft Sans Serif"/>
              </a:rPr>
              <a:t>Для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сравнения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воспользуйтесь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Примечанием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указаниях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-75" dirty="0">
                <a:latin typeface="Microsoft Sans Serif"/>
                <a:cs typeface="Microsoft Sans Serif"/>
              </a:rPr>
              <a:t>к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оцениванию.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60077" y="5048630"/>
            <a:ext cx="5871210" cy="3987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sz="1200" spc="-5" dirty="0">
                <a:latin typeface="Microsoft Sans Serif"/>
                <a:cs typeface="Microsoft Sans Serif"/>
              </a:rPr>
              <a:t>Если</a:t>
            </a:r>
            <a:r>
              <a:rPr sz="1200" spc="7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все</a:t>
            </a:r>
            <a:r>
              <a:rPr sz="1200" spc="8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четыре</a:t>
            </a:r>
            <a:r>
              <a:rPr sz="1200" spc="8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условия</a:t>
            </a:r>
            <a:r>
              <a:rPr sz="1200" spc="8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соблюдены</a:t>
            </a:r>
            <a:r>
              <a:rPr sz="1200" spc="75" dirty="0">
                <a:latin typeface="Microsoft Sans Serif"/>
                <a:cs typeface="Microsoft Sans Serif"/>
              </a:rPr>
              <a:t> </a:t>
            </a:r>
            <a:r>
              <a:rPr sz="1200" b="1" dirty="0">
                <a:latin typeface="Arial"/>
                <a:cs typeface="Arial"/>
              </a:rPr>
              <a:t>И</a:t>
            </a:r>
            <a:r>
              <a:rPr sz="1200" b="1" spc="65" dirty="0">
                <a:latin typeface="Arial"/>
                <a:cs typeface="Arial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склон</a:t>
            </a:r>
            <a:r>
              <a:rPr sz="1200" spc="7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на</a:t>
            </a:r>
            <a:r>
              <a:rPr sz="1200" spc="8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участке</a:t>
            </a:r>
            <a:r>
              <a:rPr sz="1200" spc="8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1</a:t>
            </a:r>
            <a:r>
              <a:rPr sz="1200" spc="7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круче,</a:t>
            </a:r>
            <a:r>
              <a:rPr sz="1200" spc="80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чем</a:t>
            </a:r>
            <a:r>
              <a:rPr sz="1200" spc="8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на</a:t>
            </a:r>
            <a:r>
              <a:rPr sz="1200" spc="8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участке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2,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то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элемент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засчитывается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spc="-45" dirty="0">
                <a:latin typeface="Microsoft Sans Serif"/>
                <a:cs typeface="Microsoft Sans Serif"/>
              </a:rPr>
              <a:t>как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правильно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выполненный.</a:t>
            </a:r>
            <a:endParaRPr sz="1200">
              <a:latin typeface="Microsoft Sans Serif"/>
              <a:cs typeface="Microsoft Sans Serif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275012" y="1693862"/>
            <a:ext cx="5635625" cy="297180"/>
            <a:chOff x="3275012" y="1693862"/>
            <a:chExt cx="5635625" cy="297180"/>
          </a:xfrm>
        </p:grpSpPr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365937" y="1703387"/>
              <a:ext cx="5421215" cy="277811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3279775" y="1698625"/>
              <a:ext cx="5626100" cy="287655"/>
            </a:xfrm>
            <a:custGeom>
              <a:avLst/>
              <a:gdLst/>
              <a:ahLst/>
              <a:cxnLst/>
              <a:rect l="l" t="t" r="r" b="b"/>
              <a:pathLst>
                <a:path w="5626100" h="287655">
                  <a:moveTo>
                    <a:pt x="0" y="0"/>
                  </a:moveTo>
                  <a:lnTo>
                    <a:pt x="5626100" y="0"/>
                  </a:lnTo>
                  <a:lnTo>
                    <a:pt x="5626100" y="287337"/>
                  </a:lnTo>
                  <a:lnTo>
                    <a:pt x="0" y="287337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4D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3300412" y="2773362"/>
            <a:ext cx="5635625" cy="393700"/>
            <a:chOff x="3300412" y="2773362"/>
            <a:chExt cx="5635625" cy="393700"/>
          </a:xfrm>
        </p:grpSpPr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359973" y="2782888"/>
              <a:ext cx="5541520" cy="374649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3305175" y="2778125"/>
              <a:ext cx="5626100" cy="384175"/>
            </a:xfrm>
            <a:custGeom>
              <a:avLst/>
              <a:gdLst/>
              <a:ahLst/>
              <a:cxnLst/>
              <a:rect l="l" t="t" r="r" b="b"/>
              <a:pathLst>
                <a:path w="5626100" h="384175">
                  <a:moveTo>
                    <a:pt x="0" y="0"/>
                  </a:moveTo>
                  <a:lnTo>
                    <a:pt x="5626100" y="0"/>
                  </a:lnTo>
                  <a:lnTo>
                    <a:pt x="5626100" y="384175"/>
                  </a:lnTo>
                  <a:lnTo>
                    <a:pt x="0" y="384175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4D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4095750" y="3775075"/>
            <a:ext cx="3946525" cy="1263650"/>
            <a:chOff x="4095750" y="3775075"/>
            <a:chExt cx="3946525" cy="1263650"/>
          </a:xfrm>
        </p:grpSpPr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143931" y="3784600"/>
              <a:ext cx="3842430" cy="1198216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4100512" y="3779837"/>
              <a:ext cx="3937000" cy="1254125"/>
            </a:xfrm>
            <a:custGeom>
              <a:avLst/>
              <a:gdLst/>
              <a:ahLst/>
              <a:cxnLst/>
              <a:rect l="l" t="t" r="r" b="b"/>
              <a:pathLst>
                <a:path w="3937000" h="1254125">
                  <a:moveTo>
                    <a:pt x="0" y="0"/>
                  </a:moveTo>
                  <a:lnTo>
                    <a:pt x="3937000" y="0"/>
                  </a:lnTo>
                  <a:lnTo>
                    <a:pt x="3937000" y="1254125"/>
                  </a:lnTo>
                  <a:lnTo>
                    <a:pt x="0" y="1254125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4D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7314565" y="5371780"/>
            <a:ext cx="1675130" cy="187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spc="5" dirty="0">
                <a:solidFill>
                  <a:srgbClr val="81AFB5"/>
                </a:solidFill>
                <a:latin typeface="Tahoma"/>
                <a:cs typeface="Tahoma"/>
              </a:rPr>
              <a:t>©</a:t>
            </a:r>
            <a:r>
              <a:rPr sz="1050" b="1" spc="-30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spc="-5" dirty="0">
                <a:solidFill>
                  <a:srgbClr val="81AFB5"/>
                </a:solidFill>
                <a:latin typeface="Tahoma"/>
                <a:cs typeface="Tahoma"/>
              </a:rPr>
              <a:t>все</a:t>
            </a:r>
            <a:r>
              <a:rPr sz="1050" b="1" spc="-2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права</a:t>
            </a:r>
            <a:r>
              <a:rPr sz="1050" b="1" spc="-4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защищены</a:t>
            </a:r>
            <a:endParaRPr sz="1050"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74747" y="1000125"/>
            <a:ext cx="4045415" cy="2055812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327265" y="5384480"/>
            <a:ext cx="1536700" cy="16192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r>
              <a:rPr sz="1050" b="1" spc="5" dirty="0">
                <a:solidFill>
                  <a:srgbClr val="81AFB5"/>
                </a:solidFill>
                <a:latin typeface="Tahoma"/>
                <a:cs typeface="Tahoma"/>
              </a:rPr>
              <a:t>©</a:t>
            </a:r>
            <a:r>
              <a:rPr sz="1050" b="1" spc="-3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spc="-5" dirty="0">
                <a:solidFill>
                  <a:srgbClr val="81AFB5"/>
                </a:solidFill>
                <a:latin typeface="Tahoma"/>
                <a:cs typeface="Tahoma"/>
              </a:rPr>
              <a:t>все</a:t>
            </a:r>
            <a:r>
              <a:rPr sz="1050" b="1" spc="-30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права</a:t>
            </a:r>
            <a:r>
              <a:rPr sz="1050" b="1" spc="-4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защищен</a:t>
            </a:r>
            <a:endParaRPr sz="105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50873" y="5371846"/>
            <a:ext cx="13906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spc="5" dirty="0">
                <a:solidFill>
                  <a:srgbClr val="81AFB5"/>
                </a:solidFill>
                <a:latin typeface="Tahoma"/>
                <a:cs typeface="Tahoma"/>
              </a:rPr>
              <a:t>ы</a:t>
            </a:r>
            <a:endParaRPr sz="1050">
              <a:latin typeface="Tahoma"/>
              <a:cs typeface="Tahom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41325">
              <a:lnSpc>
                <a:spcPct val="100000"/>
              </a:lnSpc>
              <a:spcBef>
                <a:spcPts val="105"/>
              </a:spcBef>
            </a:pPr>
            <a:r>
              <a:rPr dirty="0"/>
              <a:t>Пример</a:t>
            </a:r>
            <a:r>
              <a:rPr spc="-25" dirty="0"/>
              <a:t> </a:t>
            </a:r>
            <a:r>
              <a:rPr dirty="0"/>
              <a:t>проверки</a:t>
            </a:r>
            <a:r>
              <a:rPr spc="-45" dirty="0"/>
              <a:t> </a:t>
            </a:r>
            <a:r>
              <a:rPr spc="-5" dirty="0"/>
              <a:t>задания</a:t>
            </a:r>
            <a:r>
              <a:rPr spc="-40" dirty="0"/>
              <a:t> </a:t>
            </a:r>
            <a:r>
              <a:rPr dirty="0"/>
              <a:t>22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4932362" y="3249612"/>
            <a:ext cx="3987800" cy="2345055"/>
            <a:chOff x="4932362" y="3249612"/>
            <a:chExt cx="3987800" cy="2345055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32362" y="3249612"/>
              <a:ext cx="3987800" cy="2344736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6443663" y="4370381"/>
              <a:ext cx="2089150" cy="935355"/>
            </a:xfrm>
            <a:custGeom>
              <a:avLst/>
              <a:gdLst/>
              <a:ahLst/>
              <a:cxnLst/>
              <a:rect l="l" t="t" r="r" b="b"/>
              <a:pathLst>
                <a:path w="2089150" h="935354">
                  <a:moveTo>
                    <a:pt x="1044575" y="0"/>
                  </a:moveTo>
                  <a:lnTo>
                    <a:pt x="980942" y="853"/>
                  </a:lnTo>
                  <a:lnTo>
                    <a:pt x="918319" y="3380"/>
                  </a:lnTo>
                  <a:lnTo>
                    <a:pt x="856812" y="7532"/>
                  </a:lnTo>
                  <a:lnTo>
                    <a:pt x="796533" y="13260"/>
                  </a:lnTo>
                  <a:lnTo>
                    <a:pt x="737589" y="20516"/>
                  </a:lnTo>
                  <a:lnTo>
                    <a:pt x="680091" y="29249"/>
                  </a:lnTo>
                  <a:lnTo>
                    <a:pt x="624147" y="39412"/>
                  </a:lnTo>
                  <a:lnTo>
                    <a:pt x="569867" y="50956"/>
                  </a:lnTo>
                  <a:lnTo>
                    <a:pt x="517360" y="63831"/>
                  </a:lnTo>
                  <a:lnTo>
                    <a:pt x="466735" y="77989"/>
                  </a:lnTo>
                  <a:lnTo>
                    <a:pt x="418102" y="93380"/>
                  </a:lnTo>
                  <a:lnTo>
                    <a:pt x="371570" y="109957"/>
                  </a:lnTo>
                  <a:lnTo>
                    <a:pt x="327248" y="127669"/>
                  </a:lnTo>
                  <a:lnTo>
                    <a:pt x="285246" y="146468"/>
                  </a:lnTo>
                  <a:lnTo>
                    <a:pt x="245672" y="166305"/>
                  </a:lnTo>
                  <a:lnTo>
                    <a:pt x="208636" y="187132"/>
                  </a:lnTo>
                  <a:lnTo>
                    <a:pt x="174248" y="208899"/>
                  </a:lnTo>
                  <a:lnTo>
                    <a:pt x="142616" y="231557"/>
                  </a:lnTo>
                  <a:lnTo>
                    <a:pt x="88058" y="279352"/>
                  </a:lnTo>
                  <a:lnTo>
                    <a:pt x="45838" y="330126"/>
                  </a:lnTo>
                  <a:lnTo>
                    <a:pt x="16829" y="383487"/>
                  </a:lnTo>
                  <a:lnTo>
                    <a:pt x="1906" y="439045"/>
                  </a:lnTo>
                  <a:lnTo>
                    <a:pt x="0" y="467525"/>
                  </a:lnTo>
                  <a:lnTo>
                    <a:pt x="1906" y="496005"/>
                  </a:lnTo>
                  <a:lnTo>
                    <a:pt x="16829" y="551562"/>
                  </a:lnTo>
                  <a:lnTo>
                    <a:pt x="45838" y="604923"/>
                  </a:lnTo>
                  <a:lnTo>
                    <a:pt x="88058" y="655697"/>
                  </a:lnTo>
                  <a:lnTo>
                    <a:pt x="142616" y="703492"/>
                  </a:lnTo>
                  <a:lnTo>
                    <a:pt x="174248" y="726150"/>
                  </a:lnTo>
                  <a:lnTo>
                    <a:pt x="208636" y="747917"/>
                  </a:lnTo>
                  <a:lnTo>
                    <a:pt x="245672" y="768744"/>
                  </a:lnTo>
                  <a:lnTo>
                    <a:pt x="285246" y="788581"/>
                  </a:lnTo>
                  <a:lnTo>
                    <a:pt x="327248" y="807380"/>
                  </a:lnTo>
                  <a:lnTo>
                    <a:pt x="371570" y="825093"/>
                  </a:lnTo>
                  <a:lnTo>
                    <a:pt x="418102" y="841669"/>
                  </a:lnTo>
                  <a:lnTo>
                    <a:pt x="466735" y="857060"/>
                  </a:lnTo>
                  <a:lnTo>
                    <a:pt x="517360" y="871218"/>
                  </a:lnTo>
                  <a:lnTo>
                    <a:pt x="569867" y="884093"/>
                  </a:lnTo>
                  <a:lnTo>
                    <a:pt x="624147" y="895637"/>
                  </a:lnTo>
                  <a:lnTo>
                    <a:pt x="680091" y="905800"/>
                  </a:lnTo>
                  <a:lnTo>
                    <a:pt x="737589" y="914533"/>
                  </a:lnTo>
                  <a:lnTo>
                    <a:pt x="796533" y="921789"/>
                  </a:lnTo>
                  <a:lnTo>
                    <a:pt x="856812" y="927517"/>
                  </a:lnTo>
                  <a:lnTo>
                    <a:pt x="918319" y="931669"/>
                  </a:lnTo>
                  <a:lnTo>
                    <a:pt x="980942" y="934196"/>
                  </a:lnTo>
                  <a:lnTo>
                    <a:pt x="1044575" y="935050"/>
                  </a:lnTo>
                  <a:lnTo>
                    <a:pt x="1108207" y="934196"/>
                  </a:lnTo>
                  <a:lnTo>
                    <a:pt x="1170830" y="931669"/>
                  </a:lnTo>
                  <a:lnTo>
                    <a:pt x="1232337" y="927517"/>
                  </a:lnTo>
                  <a:lnTo>
                    <a:pt x="1292616" y="921789"/>
                  </a:lnTo>
                  <a:lnTo>
                    <a:pt x="1351560" y="914533"/>
                  </a:lnTo>
                  <a:lnTo>
                    <a:pt x="1409058" y="905800"/>
                  </a:lnTo>
                  <a:lnTo>
                    <a:pt x="1465002" y="895637"/>
                  </a:lnTo>
                  <a:lnTo>
                    <a:pt x="1519282" y="884093"/>
                  </a:lnTo>
                  <a:lnTo>
                    <a:pt x="1571789" y="871218"/>
                  </a:lnTo>
                  <a:lnTo>
                    <a:pt x="1622414" y="857060"/>
                  </a:lnTo>
                  <a:lnTo>
                    <a:pt x="1671047" y="841669"/>
                  </a:lnTo>
                  <a:lnTo>
                    <a:pt x="1717579" y="825093"/>
                  </a:lnTo>
                  <a:lnTo>
                    <a:pt x="1761901" y="807380"/>
                  </a:lnTo>
                  <a:lnTo>
                    <a:pt x="1803903" y="788581"/>
                  </a:lnTo>
                  <a:lnTo>
                    <a:pt x="1843477" y="768744"/>
                  </a:lnTo>
                  <a:lnTo>
                    <a:pt x="1880513" y="747917"/>
                  </a:lnTo>
                  <a:lnTo>
                    <a:pt x="1914901" y="726150"/>
                  </a:lnTo>
                  <a:lnTo>
                    <a:pt x="1946533" y="703492"/>
                  </a:lnTo>
                  <a:lnTo>
                    <a:pt x="2001091" y="655697"/>
                  </a:lnTo>
                  <a:lnTo>
                    <a:pt x="2043311" y="604923"/>
                  </a:lnTo>
                  <a:lnTo>
                    <a:pt x="2072320" y="551562"/>
                  </a:lnTo>
                  <a:lnTo>
                    <a:pt x="2087243" y="496005"/>
                  </a:lnTo>
                  <a:lnTo>
                    <a:pt x="2089150" y="467525"/>
                  </a:lnTo>
                  <a:lnTo>
                    <a:pt x="2087243" y="439045"/>
                  </a:lnTo>
                  <a:lnTo>
                    <a:pt x="2072320" y="383487"/>
                  </a:lnTo>
                  <a:lnTo>
                    <a:pt x="2043311" y="330126"/>
                  </a:lnTo>
                  <a:lnTo>
                    <a:pt x="2001091" y="279352"/>
                  </a:lnTo>
                  <a:lnTo>
                    <a:pt x="1946533" y="231557"/>
                  </a:lnTo>
                  <a:lnTo>
                    <a:pt x="1914901" y="208899"/>
                  </a:lnTo>
                  <a:lnTo>
                    <a:pt x="1880513" y="187132"/>
                  </a:lnTo>
                  <a:lnTo>
                    <a:pt x="1843477" y="166305"/>
                  </a:lnTo>
                  <a:lnTo>
                    <a:pt x="1803903" y="146468"/>
                  </a:lnTo>
                  <a:lnTo>
                    <a:pt x="1761901" y="127669"/>
                  </a:lnTo>
                  <a:lnTo>
                    <a:pt x="1717579" y="109957"/>
                  </a:lnTo>
                  <a:lnTo>
                    <a:pt x="1671047" y="93380"/>
                  </a:lnTo>
                  <a:lnTo>
                    <a:pt x="1622414" y="77989"/>
                  </a:lnTo>
                  <a:lnTo>
                    <a:pt x="1571789" y="63831"/>
                  </a:lnTo>
                  <a:lnTo>
                    <a:pt x="1519282" y="50956"/>
                  </a:lnTo>
                  <a:lnTo>
                    <a:pt x="1465002" y="39412"/>
                  </a:lnTo>
                  <a:lnTo>
                    <a:pt x="1409058" y="29249"/>
                  </a:lnTo>
                  <a:lnTo>
                    <a:pt x="1351560" y="20516"/>
                  </a:lnTo>
                  <a:lnTo>
                    <a:pt x="1292616" y="13260"/>
                  </a:lnTo>
                  <a:lnTo>
                    <a:pt x="1232337" y="7532"/>
                  </a:lnTo>
                  <a:lnTo>
                    <a:pt x="1170830" y="3380"/>
                  </a:lnTo>
                  <a:lnTo>
                    <a:pt x="1108207" y="853"/>
                  </a:lnTo>
                  <a:lnTo>
                    <a:pt x="1044575" y="0"/>
                  </a:lnTo>
                  <a:close/>
                </a:path>
              </a:pathLst>
            </a:custGeom>
            <a:solidFill>
              <a:srgbClr val="FFBFBF">
                <a:alpha val="1607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443663" y="4370381"/>
              <a:ext cx="2089150" cy="935355"/>
            </a:xfrm>
            <a:custGeom>
              <a:avLst/>
              <a:gdLst/>
              <a:ahLst/>
              <a:cxnLst/>
              <a:rect l="l" t="t" r="r" b="b"/>
              <a:pathLst>
                <a:path w="2089150" h="935354">
                  <a:moveTo>
                    <a:pt x="0" y="467525"/>
                  </a:moveTo>
                  <a:lnTo>
                    <a:pt x="7552" y="411016"/>
                  </a:lnTo>
                  <a:lnTo>
                    <a:pt x="29628" y="356508"/>
                  </a:lnTo>
                  <a:lnTo>
                    <a:pt x="65351" y="304391"/>
                  </a:lnTo>
                  <a:lnTo>
                    <a:pt x="113850" y="255058"/>
                  </a:lnTo>
                  <a:lnTo>
                    <a:pt x="174248" y="208899"/>
                  </a:lnTo>
                  <a:lnTo>
                    <a:pt x="208636" y="187132"/>
                  </a:lnTo>
                  <a:lnTo>
                    <a:pt x="245672" y="166305"/>
                  </a:lnTo>
                  <a:lnTo>
                    <a:pt x="285246" y="146468"/>
                  </a:lnTo>
                  <a:lnTo>
                    <a:pt x="327248" y="127669"/>
                  </a:lnTo>
                  <a:lnTo>
                    <a:pt x="371570" y="109957"/>
                  </a:lnTo>
                  <a:lnTo>
                    <a:pt x="418102" y="93380"/>
                  </a:lnTo>
                  <a:lnTo>
                    <a:pt x="466735" y="77989"/>
                  </a:lnTo>
                  <a:lnTo>
                    <a:pt x="517360" y="63831"/>
                  </a:lnTo>
                  <a:lnTo>
                    <a:pt x="569867" y="50956"/>
                  </a:lnTo>
                  <a:lnTo>
                    <a:pt x="624147" y="39412"/>
                  </a:lnTo>
                  <a:lnTo>
                    <a:pt x="680091" y="29249"/>
                  </a:lnTo>
                  <a:lnTo>
                    <a:pt x="737589" y="20516"/>
                  </a:lnTo>
                  <a:lnTo>
                    <a:pt x="796533" y="13260"/>
                  </a:lnTo>
                  <a:lnTo>
                    <a:pt x="856812" y="7532"/>
                  </a:lnTo>
                  <a:lnTo>
                    <a:pt x="918319" y="3380"/>
                  </a:lnTo>
                  <a:lnTo>
                    <a:pt x="980942" y="853"/>
                  </a:lnTo>
                  <a:lnTo>
                    <a:pt x="1044575" y="0"/>
                  </a:lnTo>
                  <a:lnTo>
                    <a:pt x="1108207" y="853"/>
                  </a:lnTo>
                  <a:lnTo>
                    <a:pt x="1170830" y="3380"/>
                  </a:lnTo>
                  <a:lnTo>
                    <a:pt x="1232337" y="7532"/>
                  </a:lnTo>
                  <a:lnTo>
                    <a:pt x="1292616" y="13260"/>
                  </a:lnTo>
                  <a:lnTo>
                    <a:pt x="1351560" y="20516"/>
                  </a:lnTo>
                  <a:lnTo>
                    <a:pt x="1409058" y="29249"/>
                  </a:lnTo>
                  <a:lnTo>
                    <a:pt x="1465002" y="39412"/>
                  </a:lnTo>
                  <a:lnTo>
                    <a:pt x="1519282" y="50956"/>
                  </a:lnTo>
                  <a:lnTo>
                    <a:pt x="1571789" y="63831"/>
                  </a:lnTo>
                  <a:lnTo>
                    <a:pt x="1622414" y="77989"/>
                  </a:lnTo>
                  <a:lnTo>
                    <a:pt x="1671047" y="93380"/>
                  </a:lnTo>
                  <a:lnTo>
                    <a:pt x="1717579" y="109957"/>
                  </a:lnTo>
                  <a:lnTo>
                    <a:pt x="1761901" y="127669"/>
                  </a:lnTo>
                  <a:lnTo>
                    <a:pt x="1803903" y="146468"/>
                  </a:lnTo>
                  <a:lnTo>
                    <a:pt x="1843477" y="166305"/>
                  </a:lnTo>
                  <a:lnTo>
                    <a:pt x="1880513" y="187132"/>
                  </a:lnTo>
                  <a:lnTo>
                    <a:pt x="1914901" y="208899"/>
                  </a:lnTo>
                  <a:lnTo>
                    <a:pt x="1946533" y="231557"/>
                  </a:lnTo>
                  <a:lnTo>
                    <a:pt x="2001091" y="279352"/>
                  </a:lnTo>
                  <a:lnTo>
                    <a:pt x="2043311" y="330126"/>
                  </a:lnTo>
                  <a:lnTo>
                    <a:pt x="2072320" y="383487"/>
                  </a:lnTo>
                  <a:lnTo>
                    <a:pt x="2087243" y="439045"/>
                  </a:lnTo>
                  <a:lnTo>
                    <a:pt x="2089150" y="467525"/>
                  </a:lnTo>
                  <a:lnTo>
                    <a:pt x="2087243" y="496005"/>
                  </a:lnTo>
                  <a:lnTo>
                    <a:pt x="2072320" y="551562"/>
                  </a:lnTo>
                  <a:lnTo>
                    <a:pt x="2043311" y="604923"/>
                  </a:lnTo>
                  <a:lnTo>
                    <a:pt x="2001091" y="655697"/>
                  </a:lnTo>
                  <a:lnTo>
                    <a:pt x="1946533" y="703492"/>
                  </a:lnTo>
                  <a:lnTo>
                    <a:pt x="1914901" y="726150"/>
                  </a:lnTo>
                  <a:lnTo>
                    <a:pt x="1880513" y="747917"/>
                  </a:lnTo>
                  <a:lnTo>
                    <a:pt x="1843477" y="768744"/>
                  </a:lnTo>
                  <a:lnTo>
                    <a:pt x="1803903" y="788581"/>
                  </a:lnTo>
                  <a:lnTo>
                    <a:pt x="1761901" y="807380"/>
                  </a:lnTo>
                  <a:lnTo>
                    <a:pt x="1717579" y="825093"/>
                  </a:lnTo>
                  <a:lnTo>
                    <a:pt x="1671047" y="841669"/>
                  </a:lnTo>
                  <a:lnTo>
                    <a:pt x="1622414" y="857060"/>
                  </a:lnTo>
                  <a:lnTo>
                    <a:pt x="1571789" y="871218"/>
                  </a:lnTo>
                  <a:lnTo>
                    <a:pt x="1519282" y="884093"/>
                  </a:lnTo>
                  <a:lnTo>
                    <a:pt x="1465002" y="895637"/>
                  </a:lnTo>
                  <a:lnTo>
                    <a:pt x="1409058" y="905800"/>
                  </a:lnTo>
                  <a:lnTo>
                    <a:pt x="1351560" y="914533"/>
                  </a:lnTo>
                  <a:lnTo>
                    <a:pt x="1292616" y="921789"/>
                  </a:lnTo>
                  <a:lnTo>
                    <a:pt x="1232337" y="927517"/>
                  </a:lnTo>
                  <a:lnTo>
                    <a:pt x="1170830" y="931669"/>
                  </a:lnTo>
                  <a:lnTo>
                    <a:pt x="1108207" y="934196"/>
                  </a:lnTo>
                  <a:lnTo>
                    <a:pt x="1044575" y="935050"/>
                  </a:lnTo>
                  <a:lnTo>
                    <a:pt x="980942" y="934196"/>
                  </a:lnTo>
                  <a:lnTo>
                    <a:pt x="918319" y="931669"/>
                  </a:lnTo>
                  <a:lnTo>
                    <a:pt x="856812" y="927517"/>
                  </a:lnTo>
                  <a:lnTo>
                    <a:pt x="796533" y="921789"/>
                  </a:lnTo>
                  <a:lnTo>
                    <a:pt x="737589" y="914533"/>
                  </a:lnTo>
                  <a:lnTo>
                    <a:pt x="680091" y="905800"/>
                  </a:lnTo>
                  <a:lnTo>
                    <a:pt x="624147" y="895637"/>
                  </a:lnTo>
                  <a:lnTo>
                    <a:pt x="569867" y="884093"/>
                  </a:lnTo>
                  <a:lnTo>
                    <a:pt x="517360" y="871218"/>
                  </a:lnTo>
                  <a:lnTo>
                    <a:pt x="466735" y="857060"/>
                  </a:lnTo>
                  <a:lnTo>
                    <a:pt x="418102" y="841669"/>
                  </a:lnTo>
                  <a:lnTo>
                    <a:pt x="371570" y="825093"/>
                  </a:lnTo>
                  <a:lnTo>
                    <a:pt x="327248" y="807380"/>
                  </a:lnTo>
                  <a:lnTo>
                    <a:pt x="285246" y="788581"/>
                  </a:lnTo>
                  <a:lnTo>
                    <a:pt x="245672" y="768744"/>
                  </a:lnTo>
                  <a:lnTo>
                    <a:pt x="208636" y="747917"/>
                  </a:lnTo>
                  <a:lnTo>
                    <a:pt x="174248" y="726150"/>
                  </a:lnTo>
                  <a:lnTo>
                    <a:pt x="142616" y="703492"/>
                  </a:lnTo>
                  <a:lnTo>
                    <a:pt x="88058" y="655697"/>
                  </a:lnTo>
                  <a:lnTo>
                    <a:pt x="45838" y="604923"/>
                  </a:lnTo>
                  <a:lnTo>
                    <a:pt x="16829" y="551562"/>
                  </a:lnTo>
                  <a:lnTo>
                    <a:pt x="1906" y="496005"/>
                  </a:lnTo>
                  <a:lnTo>
                    <a:pt x="0" y="467525"/>
                  </a:lnTo>
                  <a:close/>
                </a:path>
              </a:pathLst>
            </a:custGeom>
            <a:ln w="254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73989" y="2883408"/>
            <a:ext cx="4531360" cy="440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300"/>
              </a:lnSpc>
              <a:spcBef>
                <a:spcPts val="100"/>
              </a:spcBef>
              <a:tabLst>
                <a:tab pos="804545" algn="l"/>
                <a:tab pos="1865630" algn="l"/>
                <a:tab pos="3061970" algn="l"/>
                <a:tab pos="3662045" algn="l"/>
                <a:tab pos="4439285" algn="l"/>
              </a:tabLst>
            </a:pPr>
            <a:r>
              <a:rPr sz="1200" spc="-40" dirty="0">
                <a:latin typeface="Microsoft Sans Serif"/>
                <a:cs typeface="Microsoft Sans Serif"/>
              </a:rPr>
              <a:t>Для</a:t>
            </a:r>
            <a:r>
              <a:rPr sz="1200" spc="4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проверки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наличия</a:t>
            </a:r>
            <a:r>
              <a:rPr sz="1200" spc="28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третьего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элемента</a:t>
            </a:r>
            <a:r>
              <a:rPr sz="1200" spc="29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верного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ответа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с</a:t>
            </a:r>
            <a:r>
              <a:rPr sz="1200" spc="-10" dirty="0">
                <a:latin typeface="Microsoft Sans Serif"/>
                <a:cs typeface="Microsoft Sans Serif"/>
              </a:rPr>
              <a:t>р</a:t>
            </a:r>
            <a:r>
              <a:rPr sz="1200" dirty="0">
                <a:latin typeface="Microsoft Sans Serif"/>
                <a:cs typeface="Microsoft Sans Serif"/>
              </a:rPr>
              <a:t>а</a:t>
            </a:r>
            <a:r>
              <a:rPr sz="1200" spc="-5" dirty="0">
                <a:latin typeface="Microsoft Sans Serif"/>
                <a:cs typeface="Microsoft Sans Serif"/>
              </a:rPr>
              <a:t>в</a:t>
            </a:r>
            <a:r>
              <a:rPr sz="1200" spc="-10" dirty="0">
                <a:latin typeface="Microsoft Sans Serif"/>
                <a:cs typeface="Microsoft Sans Serif"/>
              </a:rPr>
              <a:t>н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spc="-10" dirty="0">
                <a:latin typeface="Microsoft Sans Serif"/>
                <a:cs typeface="Microsoft Sans Serif"/>
              </a:rPr>
              <a:t>т</a:t>
            </a:r>
            <a:r>
              <a:rPr sz="1200" dirty="0">
                <a:latin typeface="Microsoft Sans Serif"/>
                <a:cs typeface="Microsoft Sans Serif"/>
              </a:rPr>
              <a:t>е	</a:t>
            </a:r>
            <a:r>
              <a:rPr sz="1200" spc="-20" dirty="0">
                <a:latin typeface="Microsoft Sans Serif"/>
                <a:cs typeface="Microsoft Sans Serif"/>
              </a:rPr>
              <a:t>н</a:t>
            </a:r>
            <a:r>
              <a:rPr sz="1200" spc="-25" dirty="0">
                <a:latin typeface="Microsoft Sans Serif"/>
                <a:cs typeface="Microsoft Sans Serif"/>
              </a:rPr>
              <a:t>а</a:t>
            </a:r>
            <a:r>
              <a:rPr sz="1200" spc="-20" dirty="0">
                <a:latin typeface="Microsoft Sans Serif"/>
                <a:cs typeface="Microsoft Sans Serif"/>
              </a:rPr>
              <a:t>ч</a:t>
            </a:r>
            <a:r>
              <a:rPr sz="1200" spc="-10" dirty="0">
                <a:latin typeface="Microsoft Sans Serif"/>
                <a:cs typeface="Microsoft Sans Serif"/>
              </a:rPr>
              <a:t>е</a:t>
            </a:r>
            <a:r>
              <a:rPr sz="1200" spc="-35" dirty="0">
                <a:latin typeface="Microsoft Sans Serif"/>
                <a:cs typeface="Microsoft Sans Serif"/>
              </a:rPr>
              <a:t>р</a:t>
            </a:r>
            <a:r>
              <a:rPr sz="1200" spc="-10" dirty="0">
                <a:latin typeface="Microsoft Sans Serif"/>
                <a:cs typeface="Microsoft Sans Serif"/>
              </a:rPr>
              <a:t>т</a:t>
            </a:r>
            <a:r>
              <a:rPr sz="1200" dirty="0">
                <a:latin typeface="Microsoft Sans Serif"/>
                <a:cs typeface="Microsoft Sans Serif"/>
              </a:rPr>
              <a:t>а</a:t>
            </a:r>
            <a:r>
              <a:rPr sz="1200" spc="-10" dirty="0">
                <a:latin typeface="Microsoft Sans Serif"/>
                <a:cs typeface="Microsoft Sans Serif"/>
              </a:rPr>
              <a:t>н</a:t>
            </a:r>
            <a:r>
              <a:rPr sz="1200" spc="-20" dirty="0">
                <a:latin typeface="Microsoft Sans Serif"/>
                <a:cs typeface="Microsoft Sans Serif"/>
              </a:rPr>
              <a:t>ну</a:t>
            </a:r>
            <a:r>
              <a:rPr sz="1200" spc="5" dirty="0">
                <a:latin typeface="Microsoft Sans Serif"/>
                <a:cs typeface="Microsoft Sans Serif"/>
              </a:rPr>
              <a:t>ю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5" dirty="0">
                <a:latin typeface="Microsoft Sans Serif"/>
                <a:cs typeface="Microsoft Sans Serif"/>
              </a:rPr>
              <a:t>э</a:t>
            </a:r>
            <a:r>
              <a:rPr sz="1200" spc="-60" dirty="0">
                <a:latin typeface="Microsoft Sans Serif"/>
                <a:cs typeface="Microsoft Sans Serif"/>
              </a:rPr>
              <a:t>к</a:t>
            </a:r>
            <a:r>
              <a:rPr sz="1200" spc="-50" dirty="0">
                <a:latin typeface="Microsoft Sans Serif"/>
                <a:cs typeface="Microsoft Sans Serif"/>
              </a:rPr>
              <a:t>з</a:t>
            </a:r>
            <a:r>
              <a:rPr sz="1200" spc="-20" dirty="0">
                <a:latin typeface="Microsoft Sans Serif"/>
                <a:cs typeface="Microsoft Sans Serif"/>
              </a:rPr>
              <a:t>ам</a:t>
            </a:r>
            <a:r>
              <a:rPr sz="1200" spc="-5" dirty="0">
                <a:latin typeface="Microsoft Sans Serif"/>
                <a:cs typeface="Microsoft Sans Serif"/>
              </a:rPr>
              <a:t>е</a:t>
            </a:r>
            <a:r>
              <a:rPr sz="1200" spc="-10" dirty="0">
                <a:latin typeface="Microsoft Sans Serif"/>
                <a:cs typeface="Microsoft Sans Serif"/>
              </a:rPr>
              <a:t>н</a:t>
            </a:r>
            <a:r>
              <a:rPr sz="1200" spc="-25" dirty="0">
                <a:latin typeface="Microsoft Sans Serif"/>
                <a:cs typeface="Microsoft Sans Serif"/>
              </a:rPr>
              <a:t>у</a:t>
            </a:r>
            <a:r>
              <a:rPr sz="1200" spc="-20" dirty="0">
                <a:latin typeface="Microsoft Sans Serif"/>
                <a:cs typeface="Microsoft Sans Serif"/>
              </a:rPr>
              <a:t>ем</a:t>
            </a:r>
            <a:r>
              <a:rPr sz="1200" dirty="0">
                <a:latin typeface="Microsoft Sans Serif"/>
                <a:cs typeface="Microsoft Sans Serif"/>
              </a:rPr>
              <a:t>ы</a:t>
            </a:r>
            <a:r>
              <a:rPr sz="1200" spc="-35" dirty="0">
                <a:latin typeface="Microsoft Sans Serif"/>
                <a:cs typeface="Microsoft Sans Serif"/>
              </a:rPr>
              <a:t>м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10" dirty="0">
                <a:latin typeface="Microsoft Sans Serif"/>
                <a:cs typeface="Microsoft Sans Serif"/>
              </a:rPr>
              <a:t>л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spc="-10" dirty="0">
                <a:latin typeface="Microsoft Sans Serif"/>
                <a:cs typeface="Microsoft Sans Serif"/>
              </a:rPr>
              <a:t>н</a:t>
            </a:r>
            <a:r>
              <a:rPr sz="1200" dirty="0">
                <a:latin typeface="Microsoft Sans Serif"/>
                <a:cs typeface="Microsoft Sans Serif"/>
              </a:rPr>
              <a:t>ию	</a:t>
            </a:r>
            <a:r>
              <a:rPr sz="1200" spc="-25" dirty="0">
                <a:latin typeface="Microsoft Sans Serif"/>
                <a:cs typeface="Microsoft Sans Serif"/>
              </a:rPr>
              <a:t>п</a:t>
            </a:r>
            <a:r>
              <a:rPr sz="1200" dirty="0">
                <a:latin typeface="Microsoft Sans Serif"/>
                <a:cs typeface="Microsoft Sans Serif"/>
              </a:rPr>
              <a:t>ро</a:t>
            </a:r>
            <a:r>
              <a:rPr sz="1200" spc="-10" dirty="0">
                <a:latin typeface="Microsoft Sans Serif"/>
                <a:cs typeface="Microsoft Sans Serif"/>
              </a:rPr>
              <a:t>ф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dirty="0">
                <a:latin typeface="Microsoft Sans Serif"/>
                <a:cs typeface="Microsoft Sans Serif"/>
              </a:rPr>
              <a:t>л</a:t>
            </a:r>
            <a:r>
              <a:rPr sz="1200" spc="5" dirty="0">
                <a:latin typeface="Microsoft Sans Serif"/>
                <a:cs typeface="Microsoft Sans Serif"/>
              </a:rPr>
              <a:t>я</a:t>
            </a:r>
            <a:r>
              <a:rPr sz="1200" dirty="0">
                <a:latin typeface="Microsoft Sans Serif"/>
                <a:cs typeface="Microsoft Sans Serif"/>
              </a:rPr>
              <a:t>	с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3989" y="3297935"/>
            <a:ext cx="3232150" cy="652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970">
              <a:lnSpc>
                <a:spcPct val="114199"/>
              </a:lnSpc>
              <a:spcBef>
                <a:spcPts val="100"/>
              </a:spcBef>
            </a:pPr>
            <a:r>
              <a:rPr sz="1200" spc="-10" dirty="0">
                <a:latin typeface="Microsoft Sans Serif"/>
                <a:cs typeface="Microsoft Sans Serif"/>
              </a:rPr>
              <a:t>эталоном.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Третий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элемент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верного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ответа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частей,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соединенных</a:t>
            </a:r>
            <a:r>
              <a:rPr sz="1200" spc="-15" dirty="0">
                <a:latin typeface="Microsoft Sans Serif"/>
                <a:cs typeface="Microsoft Sans Serif"/>
              </a:rPr>
              <a:t> союзом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b="1" spc="-5" dirty="0">
                <a:latin typeface="Arial"/>
                <a:cs typeface="Arial"/>
              </a:rPr>
              <a:t>«и»</a:t>
            </a:r>
            <a:r>
              <a:rPr sz="1200" spc="-5" dirty="0">
                <a:latin typeface="Microsoft Sans Serif"/>
                <a:cs typeface="Microsoft Sans Serif"/>
              </a:rPr>
              <a:t>.</a:t>
            </a:r>
            <a:endParaRPr sz="12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  <a:tabLst>
                <a:tab pos="944880" algn="l"/>
                <a:tab pos="1322705" algn="l"/>
                <a:tab pos="2421890" algn="l"/>
                <a:tab pos="2823845" algn="l"/>
              </a:tabLst>
            </a:pPr>
            <a:r>
              <a:rPr sz="1200" spc="-30" dirty="0">
                <a:latin typeface="Microsoft Sans Serif"/>
                <a:cs typeface="Microsoft Sans Serif"/>
              </a:rPr>
              <a:t>У</a:t>
            </a:r>
            <a:r>
              <a:rPr sz="1200" spc="-35" dirty="0">
                <a:latin typeface="Microsoft Sans Serif"/>
                <a:cs typeface="Microsoft Sans Serif"/>
              </a:rPr>
              <a:t>б</a:t>
            </a:r>
            <a:r>
              <a:rPr sz="1200" spc="-25" dirty="0">
                <a:latin typeface="Microsoft Sans Serif"/>
                <a:cs typeface="Microsoft Sans Serif"/>
              </a:rPr>
              <a:t>е</a:t>
            </a:r>
            <a:r>
              <a:rPr sz="1200" spc="-5" dirty="0">
                <a:latin typeface="Microsoft Sans Serif"/>
                <a:cs typeface="Microsoft Sans Serif"/>
              </a:rPr>
              <a:t>ди</a:t>
            </a:r>
            <a:r>
              <a:rPr sz="1200" spc="-10" dirty="0">
                <a:latin typeface="Microsoft Sans Serif"/>
                <a:cs typeface="Microsoft Sans Serif"/>
              </a:rPr>
              <a:t>т</a:t>
            </a:r>
            <a:r>
              <a:rPr sz="1200" dirty="0">
                <a:latin typeface="Microsoft Sans Serif"/>
                <a:cs typeface="Microsoft Sans Serif"/>
              </a:rPr>
              <a:t>ес</a:t>
            </a:r>
            <a:r>
              <a:rPr sz="1200" spc="-10" dirty="0">
                <a:latin typeface="Microsoft Sans Serif"/>
                <a:cs typeface="Microsoft Sans Serif"/>
              </a:rPr>
              <a:t>ь</a:t>
            </a:r>
            <a:r>
              <a:rPr sz="1200" dirty="0">
                <a:latin typeface="Microsoft Sans Serif"/>
                <a:cs typeface="Microsoft Sans Serif"/>
              </a:rPr>
              <a:t>,	</a:t>
            </a:r>
            <a:r>
              <a:rPr sz="1200" spc="-20" dirty="0">
                <a:latin typeface="Microsoft Sans Serif"/>
                <a:cs typeface="Microsoft Sans Serif"/>
              </a:rPr>
              <a:t>ч</a:t>
            </a:r>
            <a:r>
              <a:rPr sz="1200" spc="-25" dirty="0">
                <a:latin typeface="Microsoft Sans Serif"/>
                <a:cs typeface="Microsoft Sans Serif"/>
              </a:rPr>
              <a:t>т</a:t>
            </a:r>
            <a:r>
              <a:rPr sz="1200" dirty="0">
                <a:latin typeface="Microsoft Sans Serif"/>
                <a:cs typeface="Microsoft Sans Serif"/>
              </a:rPr>
              <a:t>о	</a:t>
            </a:r>
            <a:r>
              <a:rPr sz="1200" spc="-25" dirty="0">
                <a:latin typeface="Microsoft Sans Serif"/>
                <a:cs typeface="Microsoft Sans Serif"/>
              </a:rPr>
              <a:t>п</a:t>
            </a:r>
            <a:r>
              <a:rPr sz="1200" spc="-10" dirty="0">
                <a:latin typeface="Microsoft Sans Serif"/>
                <a:cs typeface="Microsoft Sans Serif"/>
              </a:rPr>
              <a:t>р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dirty="0">
                <a:latin typeface="Microsoft Sans Serif"/>
                <a:cs typeface="Microsoft Sans Serif"/>
              </a:rPr>
              <a:t>с</a:t>
            </a:r>
            <a:r>
              <a:rPr sz="1200" spc="-15" dirty="0">
                <a:latin typeface="Microsoft Sans Serif"/>
                <a:cs typeface="Microsoft Sans Serif"/>
              </a:rPr>
              <a:t>у</a:t>
            </a:r>
            <a:r>
              <a:rPr sz="1200" spc="-10" dirty="0">
                <a:latin typeface="Microsoft Sans Serif"/>
                <a:cs typeface="Microsoft Sans Serif"/>
              </a:rPr>
              <a:t>т</a:t>
            </a:r>
            <a:r>
              <a:rPr sz="1200" dirty="0">
                <a:latin typeface="Microsoft Sans Serif"/>
                <a:cs typeface="Microsoft Sans Serif"/>
              </a:rPr>
              <a:t>ст</a:t>
            </a:r>
            <a:r>
              <a:rPr sz="1200" spc="-15" dirty="0">
                <a:latin typeface="Microsoft Sans Serif"/>
                <a:cs typeface="Microsoft Sans Serif"/>
              </a:rPr>
              <a:t>ву</a:t>
            </a:r>
            <a:r>
              <a:rPr sz="1200" spc="-25" dirty="0">
                <a:latin typeface="Microsoft Sans Serif"/>
                <a:cs typeface="Microsoft Sans Serif"/>
              </a:rPr>
              <a:t>ю</a:t>
            </a:r>
            <a:r>
              <a:rPr sz="1200" dirty="0">
                <a:latin typeface="Microsoft Sans Serif"/>
                <a:cs typeface="Microsoft Sans Serif"/>
              </a:rPr>
              <a:t>т	о</a:t>
            </a:r>
            <a:r>
              <a:rPr sz="1200" spc="-25" dirty="0">
                <a:latin typeface="Microsoft Sans Serif"/>
                <a:cs typeface="Microsoft Sans Serif"/>
              </a:rPr>
              <a:t>б</a:t>
            </a:r>
            <a:r>
              <a:rPr sz="1200" spc="-5" dirty="0">
                <a:latin typeface="Microsoft Sans Serif"/>
                <a:cs typeface="Microsoft Sans Serif"/>
              </a:rPr>
              <a:t>е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-20" dirty="0">
                <a:latin typeface="Microsoft Sans Serif"/>
                <a:cs typeface="Microsoft Sans Serif"/>
              </a:rPr>
              <a:t>ч</a:t>
            </a:r>
            <a:r>
              <a:rPr sz="1200" spc="-10" dirty="0">
                <a:latin typeface="Microsoft Sans Serif"/>
                <a:cs typeface="Microsoft Sans Serif"/>
              </a:rPr>
              <a:t>а</a:t>
            </a:r>
            <a:r>
              <a:rPr sz="1200" spc="-5" dirty="0">
                <a:latin typeface="Microsoft Sans Serif"/>
                <a:cs typeface="Microsoft Sans Serif"/>
              </a:rPr>
              <a:t>с</a:t>
            </a:r>
            <a:r>
              <a:rPr sz="1200" dirty="0">
                <a:latin typeface="Microsoft Sans Serif"/>
                <a:cs typeface="Microsoft Sans Serif"/>
              </a:rPr>
              <a:t>т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67353" y="3323844"/>
            <a:ext cx="12369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Microsoft Sans Serif"/>
                <a:cs typeface="Microsoft Sans Serif"/>
              </a:rPr>
              <a:t>состоит</a:t>
            </a:r>
            <a:r>
              <a:rPr sz="1200" spc="400" dirty="0">
                <a:latin typeface="Microsoft Sans Serif"/>
                <a:cs typeface="Microsoft Sans Serif"/>
              </a:rPr>
              <a:t> </a:t>
            </a:r>
            <a:r>
              <a:rPr sz="1200" spc="-30" dirty="0">
                <a:latin typeface="Microsoft Sans Serif"/>
                <a:cs typeface="Microsoft Sans Serif"/>
              </a:rPr>
              <a:t>из</a:t>
            </a:r>
            <a:r>
              <a:rPr sz="1200" spc="4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двух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26790" y="3741420"/>
            <a:ext cx="11791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9395" algn="l"/>
                <a:tab pos="891540" algn="l"/>
              </a:tabLst>
            </a:pPr>
            <a:r>
              <a:rPr sz="1200" dirty="0">
                <a:latin typeface="Microsoft Sans Serif"/>
                <a:cs typeface="Microsoft Sans Serif"/>
              </a:rPr>
              <a:t>в	</a:t>
            </a:r>
            <a:r>
              <a:rPr sz="1200" spc="-20" dirty="0">
                <a:latin typeface="Microsoft Sans Serif"/>
                <a:cs typeface="Microsoft Sans Serif"/>
              </a:rPr>
              <a:t>о</a:t>
            </a:r>
            <a:r>
              <a:rPr sz="1200" dirty="0">
                <a:latin typeface="Microsoft Sans Serif"/>
                <a:cs typeface="Microsoft Sans Serif"/>
              </a:rPr>
              <a:t>т</a:t>
            </a:r>
            <a:r>
              <a:rPr sz="1200" spc="-30" dirty="0">
                <a:latin typeface="Microsoft Sans Serif"/>
                <a:cs typeface="Microsoft Sans Serif"/>
              </a:rPr>
              <a:t>в</a:t>
            </a:r>
            <a:r>
              <a:rPr sz="1200" spc="-35" dirty="0">
                <a:latin typeface="Microsoft Sans Serif"/>
                <a:cs typeface="Microsoft Sans Serif"/>
              </a:rPr>
              <a:t>е</a:t>
            </a:r>
            <a:r>
              <a:rPr sz="1200" spc="-25" dirty="0">
                <a:latin typeface="Microsoft Sans Serif"/>
                <a:cs typeface="Microsoft Sans Serif"/>
              </a:rPr>
              <a:t>т</a:t>
            </a:r>
            <a:r>
              <a:rPr sz="1200" dirty="0">
                <a:latin typeface="Microsoft Sans Serif"/>
                <a:cs typeface="Microsoft Sans Serif"/>
              </a:rPr>
              <a:t>е.	</a:t>
            </a:r>
            <a:r>
              <a:rPr sz="1200" spc="-120" dirty="0">
                <a:latin typeface="Microsoft Sans Serif"/>
                <a:cs typeface="Microsoft Sans Serif"/>
              </a:rPr>
              <a:t>Д</a:t>
            </a:r>
            <a:r>
              <a:rPr sz="1200" dirty="0">
                <a:latin typeface="Microsoft Sans Serif"/>
                <a:cs typeface="Microsoft Sans Serif"/>
              </a:rPr>
              <a:t>ля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3989" y="3925823"/>
            <a:ext cx="4531360" cy="16916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13300"/>
              </a:lnSpc>
              <a:spcBef>
                <a:spcPts val="100"/>
              </a:spcBef>
            </a:pPr>
            <a:r>
              <a:rPr sz="1200" spc="-5" dirty="0">
                <a:latin typeface="Microsoft Sans Serif"/>
                <a:cs typeface="Microsoft Sans Serif"/>
              </a:rPr>
              <a:t>сравнения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воспользуйтесь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Примечанием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указаниях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75" dirty="0">
                <a:latin typeface="Microsoft Sans Serif"/>
                <a:cs typeface="Microsoft Sans Serif"/>
              </a:rPr>
              <a:t>к </a:t>
            </a:r>
            <a:r>
              <a:rPr sz="1200" spc="-7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оцениванию.</a:t>
            </a:r>
            <a:endParaRPr sz="1200">
              <a:latin typeface="Microsoft Sans Serif"/>
              <a:cs typeface="Microsoft Sans Serif"/>
            </a:endParaRPr>
          </a:p>
          <a:p>
            <a:pPr marL="12700" marR="6350" algn="just">
              <a:lnSpc>
                <a:spcPct val="114199"/>
              </a:lnSpc>
            </a:pPr>
            <a:r>
              <a:rPr sz="1200" spc="-20" dirty="0">
                <a:latin typeface="Microsoft Sans Serif"/>
                <a:cs typeface="Microsoft Sans Serif"/>
              </a:rPr>
              <a:t>Пункт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1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315" dirty="0">
                <a:latin typeface="Microsoft Sans Serif"/>
                <a:cs typeface="Microsoft Sans Serif"/>
              </a:rPr>
              <a:t>– </a:t>
            </a:r>
            <a:r>
              <a:rPr sz="1200" spc="-5" dirty="0">
                <a:latin typeface="Microsoft Sans Serif"/>
                <a:cs typeface="Microsoft Sans Serif"/>
              </a:rPr>
              <a:t>не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выполнен.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Пункт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2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315" dirty="0">
                <a:latin typeface="Microsoft Sans Serif"/>
                <a:cs typeface="Microsoft Sans Serif"/>
              </a:rPr>
              <a:t>– </a:t>
            </a:r>
            <a:r>
              <a:rPr sz="1200" spc="-10" dirty="0">
                <a:latin typeface="Microsoft Sans Serif"/>
                <a:cs typeface="Microsoft Sans Serif"/>
              </a:rPr>
              <a:t>выполнен.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Пункт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3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315" dirty="0">
                <a:latin typeface="Microsoft Sans Serif"/>
                <a:cs typeface="Microsoft Sans Serif"/>
              </a:rPr>
              <a:t>– </a:t>
            </a:r>
            <a:r>
              <a:rPr sz="1200" spc="-20" dirty="0">
                <a:latin typeface="Microsoft Sans Serif"/>
                <a:cs typeface="Microsoft Sans Serif"/>
              </a:rPr>
              <a:t>не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выполнен.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Пункт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4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spc="315" dirty="0">
                <a:latin typeface="Microsoft Sans Serif"/>
                <a:cs typeface="Microsoft Sans Serif"/>
              </a:rPr>
              <a:t>–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для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обозначенных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точек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выполнен.</a:t>
            </a:r>
            <a:endParaRPr sz="120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13900"/>
              </a:lnSpc>
            </a:pPr>
            <a:r>
              <a:rPr sz="1200" b="1" spc="-15" dirty="0">
                <a:latin typeface="Arial"/>
                <a:cs typeface="Arial"/>
              </a:rPr>
              <a:t>Третий </a:t>
            </a:r>
            <a:r>
              <a:rPr sz="1200" b="1" spc="-10" dirty="0">
                <a:latin typeface="Arial"/>
                <a:cs typeface="Arial"/>
              </a:rPr>
              <a:t>элемент </a:t>
            </a:r>
            <a:r>
              <a:rPr sz="1200" b="1" spc="-5" dirty="0">
                <a:latin typeface="Arial"/>
                <a:cs typeface="Arial"/>
              </a:rPr>
              <a:t>не </a:t>
            </a:r>
            <a:r>
              <a:rPr sz="1200" b="1" spc="-10" dirty="0">
                <a:latin typeface="Arial"/>
                <a:cs typeface="Arial"/>
              </a:rPr>
              <a:t>засчитывается</a:t>
            </a:r>
            <a:r>
              <a:rPr sz="1200" spc="-10" dirty="0">
                <a:latin typeface="Microsoft Sans Serif"/>
                <a:cs typeface="Microsoft Sans Serif"/>
              </a:rPr>
              <a:t>, </a:t>
            </a:r>
            <a:r>
              <a:rPr sz="1200" spc="-35" dirty="0">
                <a:latin typeface="Microsoft Sans Serif"/>
                <a:cs typeface="Microsoft Sans Serif"/>
              </a:rPr>
              <a:t>так </a:t>
            </a:r>
            <a:r>
              <a:rPr sz="1200" spc="-45" dirty="0">
                <a:latin typeface="Microsoft Sans Serif"/>
                <a:cs typeface="Microsoft Sans Serif"/>
              </a:rPr>
              <a:t>как</a:t>
            </a:r>
            <a:r>
              <a:rPr sz="1200" spc="22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форма </a:t>
            </a:r>
            <a:r>
              <a:rPr sz="1200" spc="-5" dirty="0">
                <a:latin typeface="Microsoft Sans Serif"/>
                <a:cs typeface="Microsoft Sans Serif"/>
              </a:rPr>
              <a:t>профиля 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не </a:t>
            </a:r>
            <a:r>
              <a:rPr sz="1200" spc="-10" dirty="0">
                <a:latin typeface="Microsoft Sans Serif"/>
                <a:cs typeface="Microsoft Sans Serif"/>
              </a:rPr>
              <a:t>совпадает </a:t>
            </a:r>
            <a:r>
              <a:rPr sz="1200" dirty="0">
                <a:latin typeface="Microsoft Sans Serif"/>
                <a:cs typeface="Microsoft Sans Serif"/>
              </a:rPr>
              <a:t>с </a:t>
            </a:r>
            <a:r>
              <a:rPr sz="1200" spc="-10" dirty="0">
                <a:latin typeface="Microsoft Sans Serif"/>
                <a:cs typeface="Microsoft Sans Serif"/>
              </a:rPr>
              <a:t>эталоном </a:t>
            </a:r>
            <a:r>
              <a:rPr sz="1200" spc="-15" dirty="0">
                <a:latin typeface="Microsoft Sans Serif"/>
                <a:cs typeface="Microsoft Sans Serif"/>
              </a:rPr>
              <a:t>(вместо </a:t>
            </a:r>
            <a:r>
              <a:rPr sz="1200" spc="-20" dirty="0">
                <a:latin typeface="Microsoft Sans Serif"/>
                <a:cs typeface="Microsoft Sans Serif"/>
              </a:rPr>
              <a:t>подъема </a:t>
            </a:r>
            <a:r>
              <a:rPr sz="1200" spc="-5" dirty="0">
                <a:latin typeface="Microsoft Sans Serif"/>
                <a:cs typeface="Microsoft Sans Serif"/>
              </a:rPr>
              <a:t>и </a:t>
            </a:r>
            <a:r>
              <a:rPr sz="1200" spc="-15" dirty="0">
                <a:latin typeface="Microsoft Sans Serif"/>
                <a:cs typeface="Microsoft Sans Serif"/>
              </a:rPr>
              <a:t>спуска </a:t>
            </a:r>
            <a:r>
              <a:rPr sz="1200" spc="315" dirty="0">
                <a:latin typeface="Microsoft Sans Serif"/>
                <a:cs typeface="Microsoft Sans Serif"/>
              </a:rPr>
              <a:t>– </a:t>
            </a:r>
            <a:r>
              <a:rPr sz="1200" spc="-5" dirty="0">
                <a:latin typeface="Microsoft Sans Serif"/>
                <a:cs typeface="Microsoft Sans Serif"/>
              </a:rPr>
              <a:t>ровный 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участок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и </a:t>
            </a:r>
            <a:r>
              <a:rPr sz="1200" spc="-15" dirty="0">
                <a:latin typeface="Microsoft Sans Serif"/>
                <a:cs typeface="Microsoft Sans Serif"/>
              </a:rPr>
              <a:t>отсутствует </a:t>
            </a:r>
            <a:r>
              <a:rPr sz="1200" spc="-5" dirty="0">
                <a:latin typeface="Microsoft Sans Serif"/>
                <a:cs typeface="Microsoft Sans Serif"/>
              </a:rPr>
              <a:t>ряд </a:t>
            </a:r>
            <a:r>
              <a:rPr sz="1200" spc="-20" dirty="0">
                <a:latin typeface="Microsoft Sans Serif"/>
                <a:cs typeface="Microsoft Sans Serif"/>
              </a:rPr>
              <a:t>точек).</a:t>
            </a:r>
            <a:r>
              <a:rPr sz="1200" spc="27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Формально</a:t>
            </a:r>
            <a:r>
              <a:rPr sz="1200" spc="28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склон </a:t>
            </a:r>
            <a:r>
              <a:rPr sz="1200" spc="-5" dirty="0">
                <a:latin typeface="Microsoft Sans Serif"/>
                <a:cs typeface="Microsoft Sans Serif"/>
              </a:rPr>
              <a:t>на </a:t>
            </a:r>
            <a:r>
              <a:rPr sz="1200" spc="-15" dirty="0">
                <a:latin typeface="Microsoft Sans Serif"/>
                <a:cs typeface="Microsoft Sans Serif"/>
              </a:rPr>
              <a:t>участке </a:t>
            </a:r>
            <a:r>
              <a:rPr sz="1200" spc="-3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1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круче,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чем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на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участке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2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(имеет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иной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вид).</a:t>
            </a:r>
            <a:endParaRPr sz="1200">
              <a:latin typeface="Microsoft Sans Serif"/>
              <a:cs typeface="Microsoft Sans Serif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69862" y="1062037"/>
            <a:ext cx="8015605" cy="1797050"/>
            <a:chOff x="169862" y="1062037"/>
            <a:chExt cx="8015605" cy="1797050"/>
          </a:xfrm>
        </p:grpSpPr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0443" y="1071562"/>
              <a:ext cx="4546928" cy="306386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174625" y="1066800"/>
              <a:ext cx="4618355" cy="316230"/>
            </a:xfrm>
            <a:custGeom>
              <a:avLst/>
              <a:gdLst/>
              <a:ahLst/>
              <a:cxnLst/>
              <a:rect l="l" t="t" r="r" b="b"/>
              <a:pathLst>
                <a:path w="4618355" h="316230">
                  <a:moveTo>
                    <a:pt x="0" y="0"/>
                  </a:moveTo>
                  <a:lnTo>
                    <a:pt x="4618037" y="0"/>
                  </a:lnTo>
                  <a:lnTo>
                    <a:pt x="4618037" y="315912"/>
                  </a:lnTo>
                  <a:lnTo>
                    <a:pt x="0" y="315912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4D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9462" y="1387475"/>
              <a:ext cx="4504062" cy="1404543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179387" y="1382712"/>
              <a:ext cx="4613275" cy="1468755"/>
            </a:xfrm>
            <a:custGeom>
              <a:avLst/>
              <a:gdLst/>
              <a:ahLst/>
              <a:cxnLst/>
              <a:rect l="l" t="t" r="r" b="b"/>
              <a:pathLst>
                <a:path w="4613275" h="1468755">
                  <a:moveTo>
                    <a:pt x="0" y="0"/>
                  </a:moveTo>
                  <a:lnTo>
                    <a:pt x="4613275" y="0"/>
                  </a:lnTo>
                  <a:lnTo>
                    <a:pt x="4613275" y="1468437"/>
                  </a:lnTo>
                  <a:lnTo>
                    <a:pt x="0" y="1468437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4D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227762" y="1909763"/>
              <a:ext cx="1945005" cy="936625"/>
            </a:xfrm>
            <a:custGeom>
              <a:avLst/>
              <a:gdLst/>
              <a:ahLst/>
              <a:cxnLst/>
              <a:rect l="l" t="t" r="r" b="b"/>
              <a:pathLst>
                <a:path w="1945004" h="936625">
                  <a:moveTo>
                    <a:pt x="972350" y="0"/>
                  </a:moveTo>
                  <a:lnTo>
                    <a:pt x="908417" y="996"/>
                  </a:lnTo>
                  <a:lnTo>
                    <a:pt x="845588" y="3943"/>
                  </a:lnTo>
                  <a:lnTo>
                    <a:pt x="783992" y="8779"/>
                  </a:lnTo>
                  <a:lnTo>
                    <a:pt x="723757" y="15444"/>
                  </a:lnTo>
                  <a:lnTo>
                    <a:pt x="665010" y="23874"/>
                  </a:lnTo>
                  <a:lnTo>
                    <a:pt x="607880" y="34008"/>
                  </a:lnTo>
                  <a:lnTo>
                    <a:pt x="552495" y="45785"/>
                  </a:lnTo>
                  <a:lnTo>
                    <a:pt x="498982" y="59143"/>
                  </a:lnTo>
                  <a:lnTo>
                    <a:pt x="447472" y="74020"/>
                  </a:lnTo>
                  <a:lnTo>
                    <a:pt x="398090" y="90355"/>
                  </a:lnTo>
                  <a:lnTo>
                    <a:pt x="350966" y="108085"/>
                  </a:lnTo>
                  <a:lnTo>
                    <a:pt x="306227" y="127149"/>
                  </a:lnTo>
                  <a:lnTo>
                    <a:pt x="264002" y="147486"/>
                  </a:lnTo>
                  <a:lnTo>
                    <a:pt x="224419" y="169034"/>
                  </a:lnTo>
                  <a:lnTo>
                    <a:pt x="187605" y="191730"/>
                  </a:lnTo>
                  <a:lnTo>
                    <a:pt x="153690" y="215514"/>
                  </a:lnTo>
                  <a:lnTo>
                    <a:pt x="122800" y="240323"/>
                  </a:lnTo>
                  <a:lnTo>
                    <a:pt x="70612" y="292771"/>
                  </a:lnTo>
                  <a:lnTo>
                    <a:pt x="32066" y="348581"/>
                  </a:lnTo>
                  <a:lnTo>
                    <a:pt x="8187" y="407259"/>
                  </a:lnTo>
                  <a:lnTo>
                    <a:pt x="0" y="468312"/>
                  </a:lnTo>
                  <a:lnTo>
                    <a:pt x="2068" y="499104"/>
                  </a:lnTo>
                  <a:lnTo>
                    <a:pt x="18229" y="559032"/>
                  </a:lnTo>
                  <a:lnTo>
                    <a:pt x="49570" y="616337"/>
                  </a:lnTo>
                  <a:lnTo>
                    <a:pt x="95065" y="670528"/>
                  </a:lnTo>
                  <a:lnTo>
                    <a:pt x="153690" y="721110"/>
                  </a:lnTo>
                  <a:lnTo>
                    <a:pt x="187605" y="744894"/>
                  </a:lnTo>
                  <a:lnTo>
                    <a:pt x="224419" y="767590"/>
                  </a:lnTo>
                  <a:lnTo>
                    <a:pt x="264002" y="789138"/>
                  </a:lnTo>
                  <a:lnTo>
                    <a:pt x="306227" y="809475"/>
                  </a:lnTo>
                  <a:lnTo>
                    <a:pt x="350966" y="828539"/>
                  </a:lnTo>
                  <a:lnTo>
                    <a:pt x="398090" y="846269"/>
                  </a:lnTo>
                  <a:lnTo>
                    <a:pt x="447472" y="862604"/>
                  </a:lnTo>
                  <a:lnTo>
                    <a:pt x="498982" y="877481"/>
                  </a:lnTo>
                  <a:lnTo>
                    <a:pt x="552495" y="890839"/>
                  </a:lnTo>
                  <a:lnTo>
                    <a:pt x="607880" y="902616"/>
                  </a:lnTo>
                  <a:lnTo>
                    <a:pt x="665010" y="912750"/>
                  </a:lnTo>
                  <a:lnTo>
                    <a:pt x="723757" y="921180"/>
                  </a:lnTo>
                  <a:lnTo>
                    <a:pt x="783992" y="927845"/>
                  </a:lnTo>
                  <a:lnTo>
                    <a:pt x="845588" y="932681"/>
                  </a:lnTo>
                  <a:lnTo>
                    <a:pt x="908417" y="935628"/>
                  </a:lnTo>
                  <a:lnTo>
                    <a:pt x="972350" y="936625"/>
                  </a:lnTo>
                  <a:lnTo>
                    <a:pt x="1036281" y="935628"/>
                  </a:lnTo>
                  <a:lnTo>
                    <a:pt x="1099108" y="932681"/>
                  </a:lnTo>
                  <a:lnTo>
                    <a:pt x="1160703" y="927845"/>
                  </a:lnTo>
                  <a:lnTo>
                    <a:pt x="1220937" y="921180"/>
                  </a:lnTo>
                  <a:lnTo>
                    <a:pt x="1279683" y="912750"/>
                  </a:lnTo>
                  <a:lnTo>
                    <a:pt x="1336812" y="902616"/>
                  </a:lnTo>
                  <a:lnTo>
                    <a:pt x="1392197" y="890839"/>
                  </a:lnTo>
                  <a:lnTo>
                    <a:pt x="1445708" y="877481"/>
                  </a:lnTo>
                  <a:lnTo>
                    <a:pt x="1497218" y="862604"/>
                  </a:lnTo>
                  <a:lnTo>
                    <a:pt x="1546599" y="846269"/>
                  </a:lnTo>
                  <a:lnTo>
                    <a:pt x="1593723" y="828539"/>
                  </a:lnTo>
                  <a:lnTo>
                    <a:pt x="1638461" y="809475"/>
                  </a:lnTo>
                  <a:lnTo>
                    <a:pt x="1680686" y="789138"/>
                  </a:lnTo>
                  <a:lnTo>
                    <a:pt x="1720269" y="767590"/>
                  </a:lnTo>
                  <a:lnTo>
                    <a:pt x="1757082" y="744894"/>
                  </a:lnTo>
                  <a:lnTo>
                    <a:pt x="1790997" y="721110"/>
                  </a:lnTo>
                  <a:lnTo>
                    <a:pt x="1821887" y="696301"/>
                  </a:lnTo>
                  <a:lnTo>
                    <a:pt x="1874074" y="643853"/>
                  </a:lnTo>
                  <a:lnTo>
                    <a:pt x="1912620" y="588043"/>
                  </a:lnTo>
                  <a:lnTo>
                    <a:pt x="1936499" y="529365"/>
                  </a:lnTo>
                  <a:lnTo>
                    <a:pt x="1944687" y="468312"/>
                  </a:lnTo>
                  <a:lnTo>
                    <a:pt x="1942619" y="437520"/>
                  </a:lnTo>
                  <a:lnTo>
                    <a:pt x="1926457" y="377592"/>
                  </a:lnTo>
                  <a:lnTo>
                    <a:pt x="1895117" y="320287"/>
                  </a:lnTo>
                  <a:lnTo>
                    <a:pt x="1849622" y="266096"/>
                  </a:lnTo>
                  <a:lnTo>
                    <a:pt x="1790997" y="215514"/>
                  </a:lnTo>
                  <a:lnTo>
                    <a:pt x="1757082" y="191730"/>
                  </a:lnTo>
                  <a:lnTo>
                    <a:pt x="1720269" y="169034"/>
                  </a:lnTo>
                  <a:lnTo>
                    <a:pt x="1680686" y="147486"/>
                  </a:lnTo>
                  <a:lnTo>
                    <a:pt x="1638461" y="127149"/>
                  </a:lnTo>
                  <a:lnTo>
                    <a:pt x="1593723" y="108085"/>
                  </a:lnTo>
                  <a:lnTo>
                    <a:pt x="1546599" y="90355"/>
                  </a:lnTo>
                  <a:lnTo>
                    <a:pt x="1497218" y="74020"/>
                  </a:lnTo>
                  <a:lnTo>
                    <a:pt x="1445708" y="59143"/>
                  </a:lnTo>
                  <a:lnTo>
                    <a:pt x="1392197" y="45785"/>
                  </a:lnTo>
                  <a:lnTo>
                    <a:pt x="1336812" y="34008"/>
                  </a:lnTo>
                  <a:lnTo>
                    <a:pt x="1279683" y="23874"/>
                  </a:lnTo>
                  <a:lnTo>
                    <a:pt x="1220937" y="15444"/>
                  </a:lnTo>
                  <a:lnTo>
                    <a:pt x="1160703" y="8779"/>
                  </a:lnTo>
                  <a:lnTo>
                    <a:pt x="1099108" y="3943"/>
                  </a:lnTo>
                  <a:lnTo>
                    <a:pt x="1036281" y="996"/>
                  </a:lnTo>
                  <a:lnTo>
                    <a:pt x="972350" y="0"/>
                  </a:lnTo>
                  <a:close/>
                </a:path>
              </a:pathLst>
            </a:custGeom>
            <a:solidFill>
              <a:srgbClr val="FFBFBF">
                <a:alpha val="1607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227762" y="1909763"/>
              <a:ext cx="1945005" cy="936625"/>
            </a:xfrm>
            <a:custGeom>
              <a:avLst/>
              <a:gdLst/>
              <a:ahLst/>
              <a:cxnLst/>
              <a:rect l="l" t="t" r="r" b="b"/>
              <a:pathLst>
                <a:path w="1945004" h="936625">
                  <a:moveTo>
                    <a:pt x="0" y="468312"/>
                  </a:moveTo>
                  <a:lnTo>
                    <a:pt x="8187" y="407259"/>
                  </a:lnTo>
                  <a:lnTo>
                    <a:pt x="32066" y="348581"/>
                  </a:lnTo>
                  <a:lnTo>
                    <a:pt x="70612" y="292771"/>
                  </a:lnTo>
                  <a:lnTo>
                    <a:pt x="122800" y="240323"/>
                  </a:lnTo>
                  <a:lnTo>
                    <a:pt x="153690" y="215514"/>
                  </a:lnTo>
                  <a:lnTo>
                    <a:pt x="187605" y="191730"/>
                  </a:lnTo>
                  <a:lnTo>
                    <a:pt x="224419" y="169034"/>
                  </a:lnTo>
                  <a:lnTo>
                    <a:pt x="264002" y="147486"/>
                  </a:lnTo>
                  <a:lnTo>
                    <a:pt x="306227" y="127149"/>
                  </a:lnTo>
                  <a:lnTo>
                    <a:pt x="350966" y="108085"/>
                  </a:lnTo>
                  <a:lnTo>
                    <a:pt x="398090" y="90355"/>
                  </a:lnTo>
                  <a:lnTo>
                    <a:pt x="447472" y="74020"/>
                  </a:lnTo>
                  <a:lnTo>
                    <a:pt x="498982" y="59143"/>
                  </a:lnTo>
                  <a:lnTo>
                    <a:pt x="552495" y="45785"/>
                  </a:lnTo>
                  <a:lnTo>
                    <a:pt x="607880" y="34008"/>
                  </a:lnTo>
                  <a:lnTo>
                    <a:pt x="665010" y="23874"/>
                  </a:lnTo>
                  <a:lnTo>
                    <a:pt x="723757" y="15444"/>
                  </a:lnTo>
                  <a:lnTo>
                    <a:pt x="783992" y="8779"/>
                  </a:lnTo>
                  <a:lnTo>
                    <a:pt x="845588" y="3943"/>
                  </a:lnTo>
                  <a:lnTo>
                    <a:pt x="908417" y="996"/>
                  </a:lnTo>
                  <a:lnTo>
                    <a:pt x="972350" y="0"/>
                  </a:lnTo>
                  <a:lnTo>
                    <a:pt x="1036281" y="996"/>
                  </a:lnTo>
                  <a:lnTo>
                    <a:pt x="1099108" y="3943"/>
                  </a:lnTo>
                  <a:lnTo>
                    <a:pt x="1160703" y="8779"/>
                  </a:lnTo>
                  <a:lnTo>
                    <a:pt x="1220937" y="15444"/>
                  </a:lnTo>
                  <a:lnTo>
                    <a:pt x="1279683" y="23874"/>
                  </a:lnTo>
                  <a:lnTo>
                    <a:pt x="1336812" y="34008"/>
                  </a:lnTo>
                  <a:lnTo>
                    <a:pt x="1392197" y="45785"/>
                  </a:lnTo>
                  <a:lnTo>
                    <a:pt x="1445708" y="59143"/>
                  </a:lnTo>
                  <a:lnTo>
                    <a:pt x="1497218" y="74020"/>
                  </a:lnTo>
                  <a:lnTo>
                    <a:pt x="1546599" y="90355"/>
                  </a:lnTo>
                  <a:lnTo>
                    <a:pt x="1593723" y="108085"/>
                  </a:lnTo>
                  <a:lnTo>
                    <a:pt x="1638461" y="127149"/>
                  </a:lnTo>
                  <a:lnTo>
                    <a:pt x="1680686" y="147486"/>
                  </a:lnTo>
                  <a:lnTo>
                    <a:pt x="1720269" y="169034"/>
                  </a:lnTo>
                  <a:lnTo>
                    <a:pt x="1757082" y="191730"/>
                  </a:lnTo>
                  <a:lnTo>
                    <a:pt x="1790997" y="215514"/>
                  </a:lnTo>
                  <a:lnTo>
                    <a:pt x="1821887" y="240323"/>
                  </a:lnTo>
                  <a:lnTo>
                    <a:pt x="1874074" y="292771"/>
                  </a:lnTo>
                  <a:lnTo>
                    <a:pt x="1912620" y="348581"/>
                  </a:lnTo>
                  <a:lnTo>
                    <a:pt x="1936499" y="407259"/>
                  </a:lnTo>
                  <a:lnTo>
                    <a:pt x="1944687" y="468312"/>
                  </a:lnTo>
                  <a:lnTo>
                    <a:pt x="1942619" y="499104"/>
                  </a:lnTo>
                  <a:lnTo>
                    <a:pt x="1926457" y="559032"/>
                  </a:lnTo>
                  <a:lnTo>
                    <a:pt x="1895117" y="616337"/>
                  </a:lnTo>
                  <a:lnTo>
                    <a:pt x="1849622" y="670528"/>
                  </a:lnTo>
                  <a:lnTo>
                    <a:pt x="1790997" y="721110"/>
                  </a:lnTo>
                  <a:lnTo>
                    <a:pt x="1757082" y="744894"/>
                  </a:lnTo>
                  <a:lnTo>
                    <a:pt x="1720269" y="767590"/>
                  </a:lnTo>
                  <a:lnTo>
                    <a:pt x="1680686" y="789138"/>
                  </a:lnTo>
                  <a:lnTo>
                    <a:pt x="1638461" y="809475"/>
                  </a:lnTo>
                  <a:lnTo>
                    <a:pt x="1593723" y="828539"/>
                  </a:lnTo>
                  <a:lnTo>
                    <a:pt x="1546599" y="846269"/>
                  </a:lnTo>
                  <a:lnTo>
                    <a:pt x="1497218" y="862604"/>
                  </a:lnTo>
                  <a:lnTo>
                    <a:pt x="1445708" y="877481"/>
                  </a:lnTo>
                  <a:lnTo>
                    <a:pt x="1392197" y="890839"/>
                  </a:lnTo>
                  <a:lnTo>
                    <a:pt x="1336812" y="902616"/>
                  </a:lnTo>
                  <a:lnTo>
                    <a:pt x="1279683" y="912750"/>
                  </a:lnTo>
                  <a:lnTo>
                    <a:pt x="1220937" y="921180"/>
                  </a:lnTo>
                  <a:lnTo>
                    <a:pt x="1160703" y="927845"/>
                  </a:lnTo>
                  <a:lnTo>
                    <a:pt x="1099108" y="932681"/>
                  </a:lnTo>
                  <a:lnTo>
                    <a:pt x="1036281" y="935628"/>
                  </a:lnTo>
                  <a:lnTo>
                    <a:pt x="972350" y="936625"/>
                  </a:lnTo>
                  <a:lnTo>
                    <a:pt x="908417" y="935628"/>
                  </a:lnTo>
                  <a:lnTo>
                    <a:pt x="845588" y="932681"/>
                  </a:lnTo>
                  <a:lnTo>
                    <a:pt x="783992" y="927845"/>
                  </a:lnTo>
                  <a:lnTo>
                    <a:pt x="723757" y="921180"/>
                  </a:lnTo>
                  <a:lnTo>
                    <a:pt x="665010" y="912750"/>
                  </a:lnTo>
                  <a:lnTo>
                    <a:pt x="607880" y="902616"/>
                  </a:lnTo>
                  <a:lnTo>
                    <a:pt x="552495" y="890839"/>
                  </a:lnTo>
                  <a:lnTo>
                    <a:pt x="498982" y="877481"/>
                  </a:lnTo>
                  <a:lnTo>
                    <a:pt x="447472" y="862604"/>
                  </a:lnTo>
                  <a:lnTo>
                    <a:pt x="398090" y="846269"/>
                  </a:lnTo>
                  <a:lnTo>
                    <a:pt x="350966" y="828539"/>
                  </a:lnTo>
                  <a:lnTo>
                    <a:pt x="306227" y="809475"/>
                  </a:lnTo>
                  <a:lnTo>
                    <a:pt x="264002" y="789138"/>
                  </a:lnTo>
                  <a:lnTo>
                    <a:pt x="224419" y="767590"/>
                  </a:lnTo>
                  <a:lnTo>
                    <a:pt x="187605" y="744894"/>
                  </a:lnTo>
                  <a:lnTo>
                    <a:pt x="153690" y="721110"/>
                  </a:lnTo>
                  <a:lnTo>
                    <a:pt x="122800" y="696301"/>
                  </a:lnTo>
                  <a:lnTo>
                    <a:pt x="70612" y="643853"/>
                  </a:lnTo>
                  <a:lnTo>
                    <a:pt x="32066" y="588043"/>
                  </a:lnTo>
                  <a:lnTo>
                    <a:pt x="8187" y="529365"/>
                  </a:lnTo>
                  <a:lnTo>
                    <a:pt x="0" y="468312"/>
                  </a:lnTo>
                  <a:close/>
                </a:path>
              </a:pathLst>
            </a:custGeom>
            <a:ln w="254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5656" y="275399"/>
            <a:ext cx="59226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Визитная</a:t>
            </a:r>
            <a:r>
              <a:rPr spc="-10" dirty="0"/>
              <a:t> </a:t>
            </a:r>
            <a:r>
              <a:rPr spc="-5" dirty="0"/>
              <a:t>карточка:</a:t>
            </a:r>
            <a:r>
              <a:rPr spc="-10" dirty="0"/>
              <a:t> </a:t>
            </a:r>
            <a:r>
              <a:rPr spc="-5" dirty="0"/>
              <a:t>задание</a:t>
            </a:r>
            <a:r>
              <a:rPr spc="-10" dirty="0"/>
              <a:t> </a:t>
            </a:r>
            <a:r>
              <a:rPr dirty="0"/>
              <a:t>24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11102" y="1286382"/>
            <a:ext cx="3875404" cy="31515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13900"/>
              </a:lnSpc>
              <a:spcBef>
                <a:spcPts val="90"/>
              </a:spcBef>
              <a:tabLst>
                <a:tab pos="1607820" algn="l"/>
                <a:tab pos="2892425" algn="l"/>
              </a:tabLst>
            </a:pPr>
            <a:r>
              <a:rPr sz="1200" b="1" dirty="0">
                <a:latin typeface="Arial"/>
                <a:cs typeface="Arial"/>
              </a:rPr>
              <a:t>П</a:t>
            </a:r>
            <a:r>
              <a:rPr sz="1200" b="1" spc="-5" dirty="0">
                <a:latin typeface="Arial"/>
                <a:cs typeface="Arial"/>
              </a:rPr>
              <a:t>ро</a:t>
            </a:r>
            <a:r>
              <a:rPr sz="1200" b="1" spc="-20" dirty="0">
                <a:latin typeface="Arial"/>
                <a:cs typeface="Arial"/>
              </a:rPr>
              <a:t>в</a:t>
            </a:r>
            <a:r>
              <a:rPr sz="1200" b="1" dirty="0">
                <a:latin typeface="Arial"/>
                <a:cs typeface="Arial"/>
              </a:rPr>
              <a:t>е</a:t>
            </a:r>
            <a:r>
              <a:rPr sz="1200" b="1" spc="-15" dirty="0">
                <a:latin typeface="Arial"/>
                <a:cs typeface="Arial"/>
              </a:rPr>
              <a:t>р</a:t>
            </a:r>
            <a:r>
              <a:rPr sz="1200" b="1" spc="-5" dirty="0">
                <a:latin typeface="Arial"/>
                <a:cs typeface="Arial"/>
              </a:rPr>
              <a:t>я</a:t>
            </a:r>
            <a:r>
              <a:rPr sz="1200" b="1" spc="-10" dirty="0">
                <a:latin typeface="Arial"/>
                <a:cs typeface="Arial"/>
              </a:rPr>
              <a:t>е</a:t>
            </a:r>
            <a:r>
              <a:rPr sz="1200" b="1" spc="-15" dirty="0">
                <a:latin typeface="Arial"/>
                <a:cs typeface="Arial"/>
              </a:rPr>
              <a:t>м</a:t>
            </a:r>
            <a:r>
              <a:rPr sz="1200" b="1" spc="-5" dirty="0">
                <a:latin typeface="Arial"/>
                <a:cs typeface="Arial"/>
              </a:rPr>
              <a:t>ы</a:t>
            </a:r>
            <a:r>
              <a:rPr sz="1200" b="1" dirty="0">
                <a:latin typeface="Arial"/>
                <a:cs typeface="Arial"/>
              </a:rPr>
              <a:t>е	</a:t>
            </a:r>
            <a:r>
              <a:rPr sz="1200" b="1" spc="-30" dirty="0">
                <a:latin typeface="Arial"/>
                <a:cs typeface="Arial"/>
              </a:rPr>
              <a:t>э</a:t>
            </a:r>
            <a:r>
              <a:rPr sz="1200" b="1" spc="-20" dirty="0">
                <a:latin typeface="Arial"/>
                <a:cs typeface="Arial"/>
              </a:rPr>
              <a:t>л</a:t>
            </a:r>
            <a:r>
              <a:rPr sz="1200" b="1" spc="-10" dirty="0">
                <a:latin typeface="Arial"/>
                <a:cs typeface="Arial"/>
              </a:rPr>
              <a:t>е</a:t>
            </a:r>
            <a:r>
              <a:rPr sz="1200" b="1" spc="-15" dirty="0">
                <a:latin typeface="Arial"/>
                <a:cs typeface="Arial"/>
              </a:rPr>
              <a:t>м</a:t>
            </a:r>
            <a:r>
              <a:rPr sz="1200" b="1" spc="5" dirty="0">
                <a:latin typeface="Arial"/>
                <a:cs typeface="Arial"/>
              </a:rPr>
              <a:t>е</a:t>
            </a:r>
            <a:r>
              <a:rPr sz="1200" b="1" spc="-5" dirty="0">
                <a:latin typeface="Arial"/>
                <a:cs typeface="Arial"/>
              </a:rPr>
              <a:t>н</a:t>
            </a:r>
            <a:r>
              <a:rPr sz="1200" b="1" spc="-15" dirty="0">
                <a:latin typeface="Arial"/>
                <a:cs typeface="Arial"/>
              </a:rPr>
              <a:t>т</a:t>
            </a:r>
            <a:r>
              <a:rPr sz="1200" b="1" dirty="0">
                <a:latin typeface="Arial"/>
                <a:cs typeface="Arial"/>
              </a:rPr>
              <a:t>ы	с</a:t>
            </a:r>
            <a:r>
              <a:rPr sz="1200" b="1" spc="-15" dirty="0">
                <a:latin typeface="Arial"/>
                <a:cs typeface="Arial"/>
              </a:rPr>
              <a:t>о</a:t>
            </a:r>
            <a:r>
              <a:rPr sz="1200" b="1" spc="-10" dirty="0">
                <a:latin typeface="Arial"/>
                <a:cs typeface="Arial"/>
              </a:rPr>
              <a:t>д</a:t>
            </a:r>
            <a:r>
              <a:rPr sz="1200" b="1" dirty="0">
                <a:latin typeface="Arial"/>
                <a:cs typeface="Arial"/>
              </a:rPr>
              <a:t>е</a:t>
            </a:r>
            <a:r>
              <a:rPr sz="1200" b="1" spc="-30" dirty="0">
                <a:latin typeface="Arial"/>
                <a:cs typeface="Arial"/>
              </a:rPr>
              <a:t>р</a:t>
            </a:r>
            <a:r>
              <a:rPr sz="1200" b="1" spc="25" dirty="0">
                <a:latin typeface="Arial"/>
                <a:cs typeface="Arial"/>
              </a:rPr>
              <a:t>ж</a:t>
            </a:r>
            <a:r>
              <a:rPr sz="1200" b="1" dirty="0">
                <a:latin typeface="Arial"/>
                <a:cs typeface="Arial"/>
              </a:rPr>
              <a:t>а</a:t>
            </a:r>
            <a:r>
              <a:rPr sz="1200" b="1" spc="-5" dirty="0">
                <a:latin typeface="Arial"/>
                <a:cs typeface="Arial"/>
              </a:rPr>
              <a:t>н</a:t>
            </a:r>
            <a:r>
              <a:rPr sz="1200" b="1" spc="-10" dirty="0">
                <a:latin typeface="Arial"/>
                <a:cs typeface="Arial"/>
              </a:rPr>
              <a:t>и</a:t>
            </a:r>
            <a:r>
              <a:rPr sz="1200" b="1" spc="-5" dirty="0">
                <a:latin typeface="Arial"/>
                <a:cs typeface="Arial"/>
              </a:rPr>
              <a:t>я</a:t>
            </a:r>
            <a:r>
              <a:rPr sz="1200" b="1" dirty="0">
                <a:latin typeface="Arial"/>
                <a:cs typeface="Arial"/>
              </a:rPr>
              <a:t>:  </a:t>
            </a:r>
            <a:r>
              <a:rPr sz="1200" spc="-20" dirty="0">
                <a:latin typeface="Microsoft Sans Serif"/>
                <a:cs typeface="Microsoft Sans Serif"/>
              </a:rPr>
              <a:t>Географическая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оболочка</a:t>
            </a:r>
            <a:r>
              <a:rPr sz="1200" spc="-15" dirty="0">
                <a:latin typeface="Microsoft Sans Serif"/>
                <a:cs typeface="Microsoft Sans Serif"/>
              </a:rPr>
              <a:t> Земли.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Воспроизводство </a:t>
            </a:r>
            <a:r>
              <a:rPr sz="1200" spc="-10" dirty="0">
                <a:latin typeface="Microsoft Sans Serif"/>
                <a:cs typeface="Microsoft Sans Serif"/>
              </a:rPr>
              <a:t> населения </a:t>
            </a:r>
            <a:r>
              <a:rPr sz="1200" spc="-15" dirty="0">
                <a:latin typeface="Microsoft Sans Serif"/>
                <a:cs typeface="Microsoft Sans Serif"/>
              </a:rPr>
              <a:t>мира </a:t>
            </a:r>
            <a:r>
              <a:rPr sz="1200" spc="-5" dirty="0">
                <a:latin typeface="Microsoft Sans Serif"/>
                <a:cs typeface="Microsoft Sans Serif"/>
              </a:rPr>
              <a:t>и </a:t>
            </a:r>
            <a:r>
              <a:rPr sz="1200" spc="-25" dirty="0">
                <a:latin typeface="Microsoft Sans Serif"/>
                <a:cs typeface="Microsoft Sans Serif"/>
              </a:rPr>
              <a:t>его</a:t>
            </a:r>
            <a:r>
              <a:rPr sz="1200" spc="-20" dirty="0">
                <a:latin typeface="Microsoft Sans Serif"/>
                <a:cs typeface="Microsoft Sans Serif"/>
              </a:rPr>
              <a:t> географические </a:t>
            </a:r>
            <a:r>
              <a:rPr sz="1200" spc="-5" dirty="0">
                <a:latin typeface="Microsoft Sans Serif"/>
                <a:cs typeface="Microsoft Sans Serif"/>
              </a:rPr>
              <a:t>особенности. 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Демографическая </a:t>
            </a:r>
            <a:r>
              <a:rPr sz="1200" spc="-15" dirty="0">
                <a:latin typeface="Microsoft Sans Serif"/>
                <a:cs typeface="Microsoft Sans Serif"/>
              </a:rPr>
              <a:t>политика. Урбанизация. </a:t>
            </a:r>
            <a:r>
              <a:rPr sz="1200" spc="-10" dirty="0">
                <a:latin typeface="Microsoft Sans Serif"/>
                <a:cs typeface="Microsoft Sans Serif"/>
              </a:rPr>
              <a:t>Миграции 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населения.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Уровень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качество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жизни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населения. 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30" dirty="0">
                <a:latin typeface="Microsoft Sans Serif"/>
                <a:cs typeface="Microsoft Sans Serif"/>
              </a:rPr>
              <a:t>Факторы </a:t>
            </a:r>
            <a:r>
              <a:rPr sz="1200" spc="-15" dirty="0">
                <a:latin typeface="Microsoft Sans Serif"/>
                <a:cs typeface="Microsoft Sans Serif"/>
              </a:rPr>
              <a:t>размещения производства. </a:t>
            </a:r>
            <a:r>
              <a:rPr sz="1200" spc="-5" dirty="0">
                <a:latin typeface="Microsoft Sans Serif"/>
                <a:cs typeface="Microsoft Sans Serif"/>
              </a:rPr>
              <a:t>Основные виды 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природных</a:t>
            </a:r>
            <a:r>
              <a:rPr sz="1200" spc="-5" dirty="0">
                <a:latin typeface="Microsoft Sans Serif"/>
                <a:cs typeface="Microsoft Sans Serif"/>
              </a:rPr>
              <a:t> ресурсов.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Рациональное</a:t>
            </a:r>
            <a:r>
              <a:rPr sz="1200" spc="-5" dirty="0">
                <a:latin typeface="Microsoft Sans Serif"/>
                <a:cs typeface="Microsoft Sans Serif"/>
              </a:rPr>
              <a:t> и 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нерациональное</a:t>
            </a:r>
            <a:r>
              <a:rPr sz="1200" spc="-3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природопользование.</a:t>
            </a:r>
            <a:endParaRPr sz="1200">
              <a:latin typeface="Microsoft Sans Serif"/>
              <a:cs typeface="Microsoft Sans Serif"/>
            </a:endParaRPr>
          </a:p>
          <a:p>
            <a:pPr marL="12700" marR="745490">
              <a:lnSpc>
                <a:spcPct val="114199"/>
              </a:lnSpc>
            </a:pPr>
            <a:r>
              <a:rPr sz="1200" b="1" spc="-15" dirty="0">
                <a:latin typeface="Arial"/>
                <a:cs typeface="Arial"/>
              </a:rPr>
              <a:t>Уровень</a:t>
            </a:r>
            <a:r>
              <a:rPr sz="1200" b="1" spc="1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сложности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– </a:t>
            </a:r>
            <a:r>
              <a:rPr sz="1200" spc="-15" dirty="0">
                <a:latin typeface="Microsoft Sans Serif"/>
                <a:cs typeface="Microsoft Sans Serif"/>
              </a:rPr>
              <a:t>базовый. 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b="1" spc="-5" dirty="0">
                <a:latin typeface="Arial"/>
                <a:cs typeface="Arial"/>
              </a:rPr>
              <a:t>Максимальный первичный </a:t>
            </a:r>
            <a:r>
              <a:rPr sz="1200" b="1" dirty="0">
                <a:latin typeface="Arial"/>
                <a:cs typeface="Arial"/>
              </a:rPr>
              <a:t>балл </a:t>
            </a:r>
            <a:r>
              <a:rPr sz="1200" b="1" spc="-5" dirty="0">
                <a:latin typeface="Arial"/>
                <a:cs typeface="Arial"/>
              </a:rPr>
              <a:t>– </a:t>
            </a:r>
            <a:r>
              <a:rPr sz="1200" dirty="0">
                <a:latin typeface="Microsoft Sans Serif"/>
                <a:cs typeface="Microsoft Sans Serif"/>
              </a:rPr>
              <a:t>1. 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b="1" spc="-5" dirty="0">
                <a:latin typeface="Arial"/>
                <a:cs typeface="Arial"/>
              </a:rPr>
              <a:t>Примерное</a:t>
            </a:r>
            <a:r>
              <a:rPr sz="1200" b="1" spc="2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время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выполнения</a:t>
            </a:r>
            <a:r>
              <a:rPr sz="1200" b="1" spc="1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–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5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35" dirty="0">
                <a:latin typeface="Microsoft Sans Serif"/>
                <a:cs typeface="Microsoft Sans Serif"/>
              </a:rPr>
              <a:t>минут.</a:t>
            </a:r>
            <a:endParaRPr sz="1200">
              <a:latin typeface="Microsoft Sans Serif"/>
              <a:cs typeface="Microsoft Sans Serif"/>
            </a:endParaRPr>
          </a:p>
          <a:p>
            <a:pPr marL="12700" marR="8255">
              <a:lnSpc>
                <a:spcPts val="1639"/>
              </a:lnSpc>
              <a:spcBef>
                <a:spcPts val="80"/>
              </a:spcBef>
            </a:pPr>
            <a:r>
              <a:rPr sz="1200" b="1" spc="-5" dirty="0">
                <a:latin typeface="Arial"/>
                <a:cs typeface="Arial"/>
              </a:rPr>
              <a:t>Коды</a:t>
            </a:r>
            <a:r>
              <a:rPr sz="1200" b="1" spc="17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проверяемых</a:t>
            </a:r>
            <a:r>
              <a:rPr sz="1200" b="1" spc="18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элементов</a:t>
            </a:r>
            <a:r>
              <a:rPr sz="1200" b="1" spc="18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содержания</a:t>
            </a:r>
            <a:r>
              <a:rPr sz="1200" b="1" spc="17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(по </a:t>
            </a:r>
            <a:r>
              <a:rPr sz="1200" b="1" spc="-32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кодификатору):</a:t>
            </a:r>
            <a:r>
              <a:rPr sz="1200" b="1" spc="50" dirty="0">
                <a:latin typeface="Arial"/>
                <a:cs typeface="Arial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2.7, 3.3,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3.5, 3.6,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3.7, 4.2,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5.1, 5.2.</a:t>
            </a:r>
            <a:endParaRPr sz="1200">
              <a:latin typeface="Microsoft Sans Serif"/>
              <a:cs typeface="Microsoft Sans Serif"/>
            </a:endParaRPr>
          </a:p>
          <a:p>
            <a:pPr marL="12700" marR="6985">
              <a:lnSpc>
                <a:spcPts val="1639"/>
              </a:lnSpc>
              <a:spcBef>
                <a:spcPts val="10"/>
              </a:spcBef>
              <a:tabLst>
                <a:tab pos="632460" algn="l"/>
                <a:tab pos="1888489" algn="l"/>
                <a:tab pos="2990215" algn="l"/>
                <a:tab pos="3276600" algn="l"/>
              </a:tabLst>
            </a:pPr>
            <a:r>
              <a:rPr sz="1200" b="1" spc="-5" dirty="0">
                <a:latin typeface="Arial"/>
                <a:cs typeface="Arial"/>
              </a:rPr>
              <a:t>К</a:t>
            </a:r>
            <a:r>
              <a:rPr sz="1200" b="1" spc="-15" dirty="0">
                <a:latin typeface="Arial"/>
                <a:cs typeface="Arial"/>
              </a:rPr>
              <a:t>о</a:t>
            </a:r>
            <a:r>
              <a:rPr sz="1200" b="1" spc="5" dirty="0">
                <a:latin typeface="Arial"/>
                <a:cs typeface="Arial"/>
              </a:rPr>
              <a:t>д</a:t>
            </a:r>
            <a:r>
              <a:rPr sz="1200" b="1" dirty="0">
                <a:latin typeface="Arial"/>
                <a:cs typeface="Arial"/>
              </a:rPr>
              <a:t>ы	</a:t>
            </a:r>
            <a:r>
              <a:rPr sz="1200" b="1" spc="5" dirty="0">
                <a:latin typeface="Arial"/>
                <a:cs typeface="Arial"/>
              </a:rPr>
              <a:t>п</a:t>
            </a:r>
            <a:r>
              <a:rPr sz="1200" b="1" spc="-5" dirty="0">
                <a:latin typeface="Arial"/>
                <a:cs typeface="Arial"/>
              </a:rPr>
              <a:t>ро</a:t>
            </a:r>
            <a:r>
              <a:rPr sz="1200" b="1" spc="-20" dirty="0">
                <a:latin typeface="Arial"/>
                <a:cs typeface="Arial"/>
              </a:rPr>
              <a:t>в</a:t>
            </a:r>
            <a:r>
              <a:rPr sz="1200" b="1" dirty="0">
                <a:latin typeface="Arial"/>
                <a:cs typeface="Arial"/>
              </a:rPr>
              <a:t>е</a:t>
            </a:r>
            <a:r>
              <a:rPr sz="1200" b="1" spc="-15" dirty="0">
                <a:latin typeface="Arial"/>
                <a:cs typeface="Arial"/>
              </a:rPr>
              <a:t>р</a:t>
            </a:r>
            <a:r>
              <a:rPr sz="1200" b="1" spc="-5" dirty="0">
                <a:latin typeface="Arial"/>
                <a:cs typeface="Arial"/>
              </a:rPr>
              <a:t>я</a:t>
            </a:r>
            <a:r>
              <a:rPr sz="1200" b="1" spc="-10" dirty="0">
                <a:latin typeface="Arial"/>
                <a:cs typeface="Arial"/>
              </a:rPr>
              <a:t>е</a:t>
            </a:r>
            <a:r>
              <a:rPr sz="1200" b="1" dirty="0">
                <a:latin typeface="Arial"/>
                <a:cs typeface="Arial"/>
              </a:rPr>
              <a:t>м</a:t>
            </a:r>
            <a:r>
              <a:rPr sz="1200" b="1" spc="-5" dirty="0">
                <a:latin typeface="Arial"/>
                <a:cs typeface="Arial"/>
              </a:rPr>
              <a:t>ы</a:t>
            </a:r>
            <a:r>
              <a:rPr sz="1200" b="1" dirty="0">
                <a:latin typeface="Arial"/>
                <a:cs typeface="Arial"/>
              </a:rPr>
              <a:t>х	</a:t>
            </a:r>
            <a:r>
              <a:rPr sz="1200" b="1" spc="-15" dirty="0">
                <a:latin typeface="Arial"/>
                <a:cs typeface="Arial"/>
              </a:rPr>
              <a:t>т</a:t>
            </a:r>
            <a:r>
              <a:rPr sz="1200" b="1" spc="-5" dirty="0">
                <a:latin typeface="Arial"/>
                <a:cs typeface="Arial"/>
              </a:rPr>
              <a:t>р</a:t>
            </a:r>
            <a:r>
              <a:rPr sz="1200" b="1" spc="-10" dirty="0">
                <a:latin typeface="Arial"/>
                <a:cs typeface="Arial"/>
              </a:rPr>
              <a:t>е</a:t>
            </a:r>
            <a:r>
              <a:rPr sz="1200" b="1" dirty="0">
                <a:latin typeface="Arial"/>
                <a:cs typeface="Arial"/>
              </a:rPr>
              <a:t>б</a:t>
            </a:r>
            <a:r>
              <a:rPr sz="1200" b="1" spc="-5" dirty="0">
                <a:latin typeface="Arial"/>
                <a:cs typeface="Arial"/>
              </a:rPr>
              <a:t>о</a:t>
            </a:r>
            <a:r>
              <a:rPr sz="1200" b="1" spc="-20" dirty="0">
                <a:latin typeface="Arial"/>
                <a:cs typeface="Arial"/>
              </a:rPr>
              <a:t>в</a:t>
            </a:r>
            <a:r>
              <a:rPr sz="1200" b="1" dirty="0">
                <a:latin typeface="Arial"/>
                <a:cs typeface="Arial"/>
              </a:rPr>
              <a:t>а</a:t>
            </a:r>
            <a:r>
              <a:rPr sz="1200" b="1" spc="-5" dirty="0">
                <a:latin typeface="Arial"/>
                <a:cs typeface="Arial"/>
              </a:rPr>
              <a:t>н</a:t>
            </a:r>
            <a:r>
              <a:rPr sz="1200" b="1" spc="-10" dirty="0">
                <a:latin typeface="Arial"/>
                <a:cs typeface="Arial"/>
              </a:rPr>
              <a:t>и</a:t>
            </a:r>
            <a:r>
              <a:rPr sz="1200" b="1" dirty="0">
                <a:latin typeface="Arial"/>
                <a:cs typeface="Arial"/>
              </a:rPr>
              <a:t>й	к	</a:t>
            </a:r>
            <a:r>
              <a:rPr sz="1200" b="1" spc="-35" dirty="0">
                <a:latin typeface="Arial"/>
                <a:cs typeface="Arial"/>
              </a:rPr>
              <a:t>у</a:t>
            </a:r>
            <a:r>
              <a:rPr sz="1200" b="1" spc="-5" dirty="0">
                <a:latin typeface="Arial"/>
                <a:cs typeface="Arial"/>
              </a:rPr>
              <a:t>ро</a:t>
            </a:r>
            <a:r>
              <a:rPr sz="1200" b="1" spc="5" dirty="0">
                <a:latin typeface="Arial"/>
                <a:cs typeface="Arial"/>
              </a:rPr>
              <a:t>в</a:t>
            </a:r>
            <a:r>
              <a:rPr sz="1200" b="1" spc="-5" dirty="0">
                <a:latin typeface="Arial"/>
                <a:cs typeface="Arial"/>
              </a:rPr>
              <a:t>н</a:t>
            </a:r>
            <a:r>
              <a:rPr sz="1200" b="1" dirty="0">
                <a:latin typeface="Arial"/>
                <a:cs typeface="Arial"/>
              </a:rPr>
              <a:t>ю  </a:t>
            </a:r>
            <a:r>
              <a:rPr sz="1200" b="1" spc="-15" dirty="0">
                <a:latin typeface="Arial"/>
                <a:cs typeface="Arial"/>
              </a:rPr>
              <a:t>подготовки</a:t>
            </a:r>
            <a:r>
              <a:rPr sz="1200" b="1" spc="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(по</a:t>
            </a:r>
            <a:r>
              <a:rPr sz="1200" b="1" spc="25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кодификатору):</a:t>
            </a:r>
            <a:r>
              <a:rPr sz="1200" b="1" spc="55" dirty="0">
                <a:latin typeface="Arial"/>
                <a:cs typeface="Arial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1.1.</a:t>
            </a:r>
            <a:endParaRPr sz="12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9544" y="1338292"/>
            <a:ext cx="4603262" cy="245583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1102" y="3883025"/>
            <a:ext cx="4712216" cy="620712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7314565" y="5371780"/>
            <a:ext cx="1675130" cy="187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spc="5" dirty="0">
                <a:solidFill>
                  <a:srgbClr val="81AFB5"/>
                </a:solidFill>
                <a:latin typeface="Tahoma"/>
                <a:cs typeface="Tahoma"/>
              </a:rPr>
              <a:t>©</a:t>
            </a:r>
            <a:r>
              <a:rPr sz="1050" b="1" spc="-30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spc="-5" dirty="0">
                <a:solidFill>
                  <a:srgbClr val="81AFB5"/>
                </a:solidFill>
                <a:latin typeface="Tahoma"/>
                <a:cs typeface="Tahoma"/>
              </a:rPr>
              <a:t>все</a:t>
            </a:r>
            <a:r>
              <a:rPr sz="1050" b="1" spc="-2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права</a:t>
            </a:r>
            <a:r>
              <a:rPr sz="1050" b="1" spc="-4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защищены</a:t>
            </a:r>
            <a:endParaRPr sz="105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5436" y="275399"/>
            <a:ext cx="588391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Алгоритм</a:t>
            </a:r>
            <a:r>
              <a:rPr spc="-25" dirty="0"/>
              <a:t> </a:t>
            </a:r>
            <a:r>
              <a:rPr dirty="0"/>
              <a:t>проверки</a:t>
            </a:r>
            <a:r>
              <a:rPr spc="-40" dirty="0"/>
              <a:t> </a:t>
            </a:r>
            <a:r>
              <a:rPr spc="-5" dirty="0"/>
              <a:t>задания</a:t>
            </a:r>
            <a:r>
              <a:rPr spc="-35" dirty="0"/>
              <a:t> </a:t>
            </a:r>
            <a:r>
              <a:rPr dirty="0"/>
              <a:t>24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58577" y="1286382"/>
            <a:ext cx="5026660" cy="85788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81610" indent="-169545" algn="just">
              <a:lnSpc>
                <a:spcPct val="100000"/>
              </a:lnSpc>
              <a:spcBef>
                <a:spcPts val="290"/>
              </a:spcBef>
              <a:buAutoNum type="arabicPeriod"/>
              <a:tabLst>
                <a:tab pos="182245" algn="l"/>
              </a:tabLst>
            </a:pPr>
            <a:r>
              <a:rPr sz="1200" spc="-10" dirty="0">
                <a:latin typeface="Microsoft Sans Serif"/>
                <a:cs typeface="Microsoft Sans Serif"/>
              </a:rPr>
              <a:t>Прочитайте</a:t>
            </a:r>
            <a:r>
              <a:rPr sz="1200" spc="-3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текст</a:t>
            </a:r>
            <a:r>
              <a:rPr sz="1200" spc="-10" dirty="0">
                <a:latin typeface="Microsoft Sans Serif"/>
                <a:cs typeface="Microsoft Sans Serif"/>
              </a:rPr>
              <a:t> задания.</a:t>
            </a:r>
            <a:endParaRPr sz="120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ts val="1639"/>
              </a:lnSpc>
              <a:spcBef>
                <a:spcPts val="80"/>
              </a:spcBef>
              <a:buAutoNum type="arabicPeriod"/>
              <a:tabLst>
                <a:tab pos="203200" algn="l"/>
              </a:tabLst>
            </a:pPr>
            <a:r>
              <a:rPr sz="1200" spc="-30" dirty="0">
                <a:latin typeface="Microsoft Sans Serif"/>
                <a:cs typeface="Microsoft Sans Serif"/>
              </a:rPr>
              <a:t>Ознакомьтесь </a:t>
            </a:r>
            <a:r>
              <a:rPr sz="1200" dirty="0">
                <a:latin typeface="Microsoft Sans Serif"/>
                <a:cs typeface="Microsoft Sans Serif"/>
              </a:rPr>
              <a:t>с </a:t>
            </a:r>
            <a:r>
              <a:rPr sz="1200" spc="-20" dirty="0">
                <a:latin typeface="Microsoft Sans Serif"/>
                <a:cs typeface="Microsoft Sans Serif"/>
              </a:rPr>
              <a:t>указаниями </a:t>
            </a:r>
            <a:r>
              <a:rPr sz="1200" spc="-75" dirty="0">
                <a:latin typeface="Microsoft Sans Serif"/>
                <a:cs typeface="Microsoft Sans Serif"/>
              </a:rPr>
              <a:t>к</a:t>
            </a:r>
            <a:r>
              <a:rPr sz="1200" spc="16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оцениванию, </a:t>
            </a:r>
            <a:r>
              <a:rPr sz="1200" spc="-5" dirty="0">
                <a:latin typeface="Microsoft Sans Serif"/>
                <a:cs typeface="Microsoft Sans Serif"/>
              </a:rPr>
              <a:t>обращая </a:t>
            </a:r>
            <a:r>
              <a:rPr sz="1200" spc="-10" dirty="0">
                <a:latin typeface="Microsoft Sans Serif"/>
                <a:cs typeface="Microsoft Sans Serif"/>
              </a:rPr>
              <a:t>внимание на </a:t>
            </a:r>
            <a:r>
              <a:rPr sz="1200" spc="-5" dirty="0">
                <a:latin typeface="Microsoft Sans Serif"/>
                <a:cs typeface="Microsoft Sans Serif"/>
              </a:rPr>
              <a:t> то, </a:t>
            </a:r>
            <a:r>
              <a:rPr sz="1200" spc="-35" dirty="0">
                <a:latin typeface="Microsoft Sans Serif"/>
                <a:cs typeface="Microsoft Sans Serif"/>
              </a:rPr>
              <a:t>за </a:t>
            </a:r>
            <a:r>
              <a:rPr sz="1200" spc="-30" dirty="0">
                <a:latin typeface="Microsoft Sans Serif"/>
                <a:cs typeface="Microsoft Sans Serif"/>
              </a:rPr>
              <a:t>какие </a:t>
            </a:r>
            <a:r>
              <a:rPr sz="1200" spc="-20" dirty="0">
                <a:latin typeface="Microsoft Sans Serif"/>
                <a:cs typeface="Microsoft Sans Serif"/>
              </a:rPr>
              <a:t>сочетания </a:t>
            </a:r>
            <a:r>
              <a:rPr sz="1200" spc="-10" dirty="0">
                <a:latin typeface="Microsoft Sans Serif"/>
                <a:cs typeface="Microsoft Sans Serif"/>
              </a:rPr>
              <a:t>элементов </a:t>
            </a:r>
            <a:r>
              <a:rPr sz="1200" spc="-20" dirty="0">
                <a:latin typeface="Microsoft Sans Serif"/>
                <a:cs typeface="Microsoft Sans Serif"/>
              </a:rPr>
              <a:t>верного ответа, </a:t>
            </a:r>
            <a:r>
              <a:rPr sz="1200" spc="-10" dirty="0">
                <a:latin typeface="Microsoft Sans Serif"/>
                <a:cs typeface="Microsoft Sans Serif"/>
              </a:rPr>
              <a:t>присутствующие </a:t>
            </a:r>
            <a:r>
              <a:rPr sz="1200" dirty="0">
                <a:latin typeface="Microsoft Sans Serif"/>
                <a:cs typeface="Microsoft Sans Serif"/>
              </a:rPr>
              <a:t>в 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ответе </a:t>
            </a:r>
            <a:r>
              <a:rPr sz="1200" spc="-20" dirty="0">
                <a:latin typeface="Microsoft Sans Serif"/>
                <a:cs typeface="Microsoft Sans Serif"/>
              </a:rPr>
              <a:t>выпускника,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выставляется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тот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или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иной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балл.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58577" y="2952115"/>
            <a:ext cx="5027295" cy="2110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4199"/>
              </a:lnSpc>
              <a:spcBef>
                <a:spcPts val="100"/>
              </a:spcBef>
              <a:buAutoNum type="arabicPeriod" startAt="3"/>
              <a:tabLst>
                <a:tab pos="200660" algn="l"/>
              </a:tabLst>
            </a:pPr>
            <a:r>
              <a:rPr sz="1200" dirty="0">
                <a:latin typeface="Microsoft Sans Serif"/>
                <a:cs typeface="Microsoft Sans Serif"/>
              </a:rPr>
              <a:t>В </a:t>
            </a:r>
            <a:r>
              <a:rPr sz="1200" spc="-15" dirty="0">
                <a:latin typeface="Microsoft Sans Serif"/>
                <a:cs typeface="Microsoft Sans Serif"/>
              </a:rPr>
              <a:t>критериях </a:t>
            </a:r>
            <a:r>
              <a:rPr sz="1200" spc="-5" dirty="0">
                <a:latin typeface="Microsoft Sans Serif"/>
                <a:cs typeface="Microsoft Sans Serif"/>
              </a:rPr>
              <a:t>не дана </a:t>
            </a:r>
            <a:r>
              <a:rPr sz="1200" spc="-20" dirty="0">
                <a:latin typeface="Microsoft Sans Serif"/>
                <a:cs typeface="Microsoft Sans Serif"/>
              </a:rPr>
              <a:t>четкая </a:t>
            </a:r>
            <a:r>
              <a:rPr sz="1200" spc="-5" dirty="0">
                <a:latin typeface="Microsoft Sans Serif"/>
                <a:cs typeface="Microsoft Sans Serif"/>
              </a:rPr>
              <a:t>и </a:t>
            </a:r>
            <a:r>
              <a:rPr sz="1200" spc="-20" dirty="0">
                <a:latin typeface="Microsoft Sans Serif"/>
                <a:cs typeface="Microsoft Sans Serif"/>
              </a:rPr>
              <a:t>однозначная </a:t>
            </a:r>
            <a:r>
              <a:rPr sz="1200" spc="-15" dirty="0">
                <a:latin typeface="Microsoft Sans Serif"/>
                <a:cs typeface="Microsoft Sans Serif"/>
              </a:rPr>
              <a:t>формулировка </a:t>
            </a:r>
            <a:r>
              <a:rPr sz="1200" spc="-20" dirty="0">
                <a:latin typeface="Microsoft Sans Serif"/>
                <a:cs typeface="Microsoft Sans Serif"/>
              </a:rPr>
              <a:t>ответа. 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Поэтому </a:t>
            </a:r>
            <a:r>
              <a:rPr sz="1200" spc="-15" dirty="0">
                <a:latin typeface="Microsoft Sans Serif"/>
                <a:cs typeface="Microsoft Sans Serif"/>
              </a:rPr>
              <a:t>следует помнить, </a:t>
            </a:r>
            <a:r>
              <a:rPr sz="1200" spc="-10" dirty="0">
                <a:latin typeface="Microsoft Sans Serif"/>
                <a:cs typeface="Microsoft Sans Serif"/>
              </a:rPr>
              <a:t>что </a:t>
            </a:r>
            <a:r>
              <a:rPr sz="1200" spc="-15" dirty="0">
                <a:latin typeface="Microsoft Sans Serif"/>
                <a:cs typeface="Microsoft Sans Serif"/>
              </a:rPr>
              <a:t>допускаются различные формулировки 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ответа,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не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искажающие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его</a:t>
            </a:r>
            <a:r>
              <a:rPr sz="1200" spc="-5" dirty="0">
                <a:latin typeface="Microsoft Sans Serif"/>
                <a:cs typeface="Microsoft Sans Serif"/>
              </a:rPr>
              <a:t> смысла.</a:t>
            </a:r>
            <a:endParaRPr sz="120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ts val="1639"/>
              </a:lnSpc>
              <a:spcBef>
                <a:spcPts val="80"/>
              </a:spcBef>
              <a:buAutoNum type="arabicPeriod" startAt="3"/>
              <a:tabLst>
                <a:tab pos="308610" algn="l"/>
              </a:tabLst>
            </a:pPr>
            <a:r>
              <a:rPr sz="1200" spc="-5" dirty="0">
                <a:latin typeface="Microsoft Sans Serif"/>
                <a:cs typeface="Microsoft Sans Serif"/>
              </a:rPr>
              <a:t>Если</a:t>
            </a:r>
            <a:r>
              <a:rPr sz="1200" dirty="0">
                <a:latin typeface="Microsoft Sans Serif"/>
                <a:cs typeface="Microsoft Sans Serif"/>
              </a:rPr>
              <a:t> Вы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нашли</a:t>
            </a:r>
            <a:r>
              <a:rPr sz="1200" dirty="0">
                <a:latin typeface="Microsoft Sans Serif"/>
                <a:cs typeface="Microsoft Sans Serif"/>
              </a:rPr>
              <a:t> в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ответе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экзаменуемого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формулировку, 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указывающую </a:t>
            </a:r>
            <a:r>
              <a:rPr sz="1200" spc="-5" dirty="0">
                <a:latin typeface="Microsoft Sans Serif"/>
                <a:cs typeface="Microsoft Sans Serif"/>
              </a:rPr>
              <a:t>на </a:t>
            </a:r>
            <a:r>
              <a:rPr sz="1200" spc="-15" dirty="0">
                <a:latin typeface="Microsoft Sans Serif"/>
                <a:cs typeface="Microsoft Sans Serif"/>
              </a:rPr>
              <a:t>воздействие </a:t>
            </a:r>
            <a:r>
              <a:rPr sz="1200" spc="-10" dirty="0">
                <a:latin typeface="Microsoft Sans Serif"/>
                <a:cs typeface="Microsoft Sans Serif"/>
              </a:rPr>
              <a:t>деятельности </a:t>
            </a:r>
            <a:r>
              <a:rPr sz="1200" spc="-20" dirty="0">
                <a:latin typeface="Microsoft Sans Serif"/>
                <a:cs typeface="Microsoft Sans Serif"/>
              </a:rPr>
              <a:t>человека </a:t>
            </a:r>
            <a:r>
              <a:rPr sz="1200" spc="-10" dirty="0">
                <a:latin typeface="Microsoft Sans Serif"/>
                <a:cs typeface="Microsoft Sans Serif"/>
              </a:rPr>
              <a:t>на </a:t>
            </a:r>
            <a:r>
              <a:rPr sz="1200" spc="-30" dirty="0">
                <a:latin typeface="Microsoft Sans Serif"/>
                <a:cs typeface="Microsoft Sans Serif"/>
              </a:rPr>
              <a:t>природу, </a:t>
            </a:r>
            <a:r>
              <a:rPr sz="1200" spc="-10" dirty="0">
                <a:latin typeface="Microsoft Sans Serif"/>
                <a:cs typeface="Microsoft Sans Serif"/>
              </a:rPr>
              <a:t>то 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элемент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верного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ответа </a:t>
            </a:r>
            <a:r>
              <a:rPr sz="1200" spc="-25" dirty="0">
                <a:latin typeface="Microsoft Sans Serif"/>
                <a:cs typeface="Microsoft Sans Serif"/>
              </a:rPr>
              <a:t>присутствует.</a:t>
            </a:r>
            <a:endParaRPr sz="1200">
              <a:latin typeface="Microsoft Sans Serif"/>
              <a:cs typeface="Microsoft Sans Serif"/>
            </a:endParaRPr>
          </a:p>
          <a:p>
            <a:pPr marL="181610" indent="-169545" algn="just">
              <a:lnSpc>
                <a:spcPct val="100000"/>
              </a:lnSpc>
              <a:spcBef>
                <a:spcPts val="120"/>
              </a:spcBef>
              <a:buAutoNum type="arabicPeriod" startAt="3"/>
              <a:tabLst>
                <a:tab pos="182245" algn="l"/>
              </a:tabLst>
            </a:pPr>
            <a:r>
              <a:rPr sz="1200" spc="-15" dirty="0">
                <a:latin typeface="Microsoft Sans Serif"/>
                <a:cs typeface="Microsoft Sans Serif"/>
              </a:rPr>
              <a:t>Выставьте </a:t>
            </a:r>
            <a:r>
              <a:rPr sz="1200" dirty="0">
                <a:latin typeface="Microsoft Sans Serif"/>
                <a:cs typeface="Microsoft Sans Serif"/>
              </a:rPr>
              <a:t>балл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за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проверенное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задание.</a:t>
            </a:r>
            <a:endParaRPr sz="1200">
              <a:latin typeface="Microsoft Sans Serif"/>
              <a:cs typeface="Microsoft Sans Serif"/>
            </a:endParaRPr>
          </a:p>
          <a:p>
            <a:pPr marL="184785" indent="-172720" algn="just">
              <a:lnSpc>
                <a:spcPct val="100000"/>
              </a:lnSpc>
              <a:spcBef>
                <a:spcPts val="204"/>
              </a:spcBef>
              <a:buFont typeface="Wingdings"/>
              <a:buChar char=""/>
              <a:tabLst>
                <a:tab pos="185420" algn="l"/>
              </a:tabLst>
            </a:pPr>
            <a:r>
              <a:rPr sz="1200" b="1" spc="-5" dirty="0">
                <a:latin typeface="Arial"/>
                <a:cs typeface="Arial"/>
              </a:rPr>
              <a:t>1</a:t>
            </a:r>
            <a:r>
              <a:rPr sz="1200" b="1" spc="22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балл</a:t>
            </a:r>
            <a:r>
              <a:rPr sz="1200" b="1" spc="225" dirty="0">
                <a:latin typeface="Arial"/>
                <a:cs typeface="Arial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выставляется,</a:t>
            </a:r>
            <a:r>
              <a:rPr sz="1200" spc="24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если</a:t>
            </a:r>
            <a:r>
              <a:rPr sz="1200" spc="25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присутствует</a:t>
            </a:r>
            <a:r>
              <a:rPr sz="1200" spc="23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элемент</a:t>
            </a:r>
            <a:r>
              <a:rPr sz="1200" spc="24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верного</a:t>
            </a:r>
            <a:r>
              <a:rPr sz="1200" spc="24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ответа</a:t>
            </a:r>
            <a:endParaRPr sz="1200">
              <a:latin typeface="Microsoft Sans Serif"/>
              <a:cs typeface="Microsoft Sans Serif"/>
            </a:endParaRPr>
          </a:p>
          <a:p>
            <a:pPr marL="184785">
              <a:lnSpc>
                <a:spcPct val="100000"/>
              </a:lnSpc>
              <a:spcBef>
                <a:spcPts val="195"/>
              </a:spcBef>
            </a:pPr>
            <a:r>
              <a:rPr sz="1200" i="1" spc="-10" dirty="0">
                <a:latin typeface="Arial"/>
                <a:cs typeface="Arial"/>
              </a:rPr>
              <a:t>(говорится</a:t>
            </a:r>
            <a:r>
              <a:rPr sz="1200" i="1" spc="-35" dirty="0">
                <a:latin typeface="Arial"/>
                <a:cs typeface="Arial"/>
              </a:rPr>
              <a:t> </a:t>
            </a:r>
            <a:r>
              <a:rPr sz="1200" i="1" dirty="0">
                <a:latin typeface="Arial"/>
                <a:cs typeface="Arial"/>
              </a:rPr>
              <a:t>о </a:t>
            </a:r>
            <a:r>
              <a:rPr sz="1200" i="1" spc="-10" dirty="0">
                <a:latin typeface="Arial"/>
                <a:cs typeface="Arial"/>
              </a:rPr>
              <a:t>воздействии</a:t>
            </a:r>
            <a:r>
              <a:rPr sz="1200" i="1" spc="-20" dirty="0">
                <a:latin typeface="Arial"/>
                <a:cs typeface="Arial"/>
              </a:rPr>
              <a:t> </a:t>
            </a:r>
            <a:r>
              <a:rPr sz="1200" i="1" spc="-10" dirty="0">
                <a:latin typeface="Arial"/>
                <a:cs typeface="Arial"/>
              </a:rPr>
              <a:t>деятельности</a:t>
            </a:r>
            <a:r>
              <a:rPr sz="1200" i="1" spc="-15" dirty="0">
                <a:latin typeface="Arial"/>
                <a:cs typeface="Arial"/>
              </a:rPr>
              <a:t> </a:t>
            </a:r>
            <a:r>
              <a:rPr sz="1200" i="1" spc="-10" dirty="0">
                <a:latin typeface="Arial"/>
                <a:cs typeface="Arial"/>
              </a:rPr>
              <a:t>человека</a:t>
            </a:r>
            <a:r>
              <a:rPr sz="1200" i="1" spc="-30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на</a:t>
            </a:r>
            <a:r>
              <a:rPr sz="1200" i="1" spc="-10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природу)</a:t>
            </a:r>
            <a:r>
              <a:rPr sz="1200" spc="-5" dirty="0">
                <a:latin typeface="Microsoft Sans Serif"/>
                <a:cs typeface="Microsoft Sans Serif"/>
              </a:rPr>
              <a:t>.</a:t>
            </a:r>
            <a:endParaRPr sz="1200">
              <a:latin typeface="Microsoft Sans Serif"/>
              <a:cs typeface="Microsoft Sans Serif"/>
            </a:endParaRPr>
          </a:p>
          <a:p>
            <a:pPr marL="184785" indent="-172720" algn="just">
              <a:lnSpc>
                <a:spcPct val="100000"/>
              </a:lnSpc>
              <a:spcBef>
                <a:spcPts val="200"/>
              </a:spcBef>
              <a:buFont typeface="Wingdings"/>
              <a:buChar char=""/>
              <a:tabLst>
                <a:tab pos="185420" algn="l"/>
              </a:tabLst>
            </a:pPr>
            <a:r>
              <a:rPr sz="1200" b="1" spc="-5" dirty="0">
                <a:latin typeface="Arial"/>
                <a:cs typeface="Arial"/>
              </a:rPr>
              <a:t>0 баллов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выставляется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во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всех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остальных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случаях.</a:t>
            </a:r>
            <a:endParaRPr sz="1200">
              <a:latin typeface="Microsoft Sans Serif"/>
              <a:cs typeface="Microsoft Sans Serif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0877" y="1321561"/>
            <a:ext cx="3420772" cy="1824863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0379" y="3343829"/>
            <a:ext cx="3315565" cy="1332945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3927475" y="2127250"/>
            <a:ext cx="4889500" cy="811530"/>
            <a:chOff x="3927475" y="2127250"/>
            <a:chExt cx="4889500" cy="811530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79817" y="2179594"/>
              <a:ext cx="4827632" cy="749342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3932237" y="2132012"/>
              <a:ext cx="4879975" cy="802005"/>
            </a:xfrm>
            <a:custGeom>
              <a:avLst/>
              <a:gdLst/>
              <a:ahLst/>
              <a:cxnLst/>
              <a:rect l="l" t="t" r="r" b="b"/>
              <a:pathLst>
                <a:path w="4879975" h="802005">
                  <a:moveTo>
                    <a:pt x="0" y="0"/>
                  </a:moveTo>
                  <a:lnTo>
                    <a:pt x="4879975" y="0"/>
                  </a:lnTo>
                  <a:lnTo>
                    <a:pt x="4879975" y="801687"/>
                  </a:lnTo>
                  <a:lnTo>
                    <a:pt x="0" y="801687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4D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7314565" y="5371780"/>
            <a:ext cx="1675130" cy="187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spc="5" dirty="0">
                <a:solidFill>
                  <a:srgbClr val="81AFB5"/>
                </a:solidFill>
                <a:latin typeface="Tahoma"/>
                <a:cs typeface="Tahoma"/>
              </a:rPr>
              <a:t>©</a:t>
            </a:r>
            <a:r>
              <a:rPr sz="1050" b="1" spc="-30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spc="-5" dirty="0">
                <a:solidFill>
                  <a:srgbClr val="81AFB5"/>
                </a:solidFill>
                <a:latin typeface="Tahoma"/>
                <a:cs typeface="Tahoma"/>
              </a:rPr>
              <a:t>все</a:t>
            </a:r>
            <a:r>
              <a:rPr sz="1050" b="1" spc="-2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права</a:t>
            </a:r>
            <a:r>
              <a:rPr sz="1050" b="1" spc="-4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защищены</a:t>
            </a:r>
            <a:endParaRPr sz="105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3108" y="275399"/>
            <a:ext cx="554863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Пример</a:t>
            </a:r>
            <a:r>
              <a:rPr spc="-25" dirty="0"/>
              <a:t> </a:t>
            </a:r>
            <a:r>
              <a:rPr dirty="0"/>
              <a:t>проверки</a:t>
            </a:r>
            <a:r>
              <a:rPr spc="-35" dirty="0"/>
              <a:t> </a:t>
            </a:r>
            <a:r>
              <a:rPr spc="-5" dirty="0"/>
              <a:t>задания</a:t>
            </a:r>
            <a:r>
              <a:rPr spc="-40" dirty="0"/>
              <a:t> </a:t>
            </a:r>
            <a:r>
              <a:rPr dirty="0"/>
              <a:t>24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15740" y="3159633"/>
            <a:ext cx="4871085" cy="16916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 algn="just">
              <a:lnSpc>
                <a:spcPct val="113300"/>
              </a:lnSpc>
              <a:spcBef>
                <a:spcPts val="100"/>
              </a:spcBef>
            </a:pPr>
            <a:r>
              <a:rPr sz="1200" dirty="0">
                <a:latin typeface="Microsoft Sans Serif"/>
                <a:cs typeface="Microsoft Sans Serif"/>
              </a:rPr>
              <a:t>В </a:t>
            </a:r>
            <a:r>
              <a:rPr sz="1200" spc="-20" dirty="0">
                <a:latin typeface="Microsoft Sans Serif"/>
                <a:cs typeface="Microsoft Sans Serif"/>
              </a:rPr>
              <a:t>ответе</a:t>
            </a:r>
            <a:r>
              <a:rPr sz="1200" spc="-15" dirty="0">
                <a:latin typeface="Microsoft Sans Serif"/>
                <a:cs typeface="Microsoft Sans Serif"/>
              </a:rPr>
              <a:t> говорится </a:t>
            </a:r>
            <a:r>
              <a:rPr sz="1200" dirty="0">
                <a:latin typeface="Microsoft Sans Serif"/>
                <a:cs typeface="Microsoft Sans Serif"/>
              </a:rPr>
              <a:t>о </a:t>
            </a:r>
            <a:r>
              <a:rPr sz="1200" spc="-15" dirty="0">
                <a:latin typeface="Microsoft Sans Serif"/>
                <a:cs typeface="Microsoft Sans Serif"/>
              </a:rPr>
              <a:t>«воздействии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человека»,</a:t>
            </a:r>
            <a:r>
              <a:rPr sz="1200" spc="28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но </a:t>
            </a:r>
            <a:r>
              <a:rPr sz="1200" spc="-10" dirty="0">
                <a:latin typeface="Microsoft Sans Serif"/>
                <a:cs typeface="Microsoft Sans Serif"/>
              </a:rPr>
              <a:t>не</a:t>
            </a:r>
            <a:r>
              <a:rPr sz="1200" spc="30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указывается, 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на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что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это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воздействие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направлено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(на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природу).</a:t>
            </a:r>
            <a:endParaRPr sz="120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14199"/>
              </a:lnSpc>
            </a:pPr>
            <a:r>
              <a:rPr sz="1200" spc="-15" dirty="0">
                <a:latin typeface="Microsoft Sans Serif"/>
                <a:cs typeface="Microsoft Sans Serif"/>
              </a:rPr>
              <a:t>Засчитать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данный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за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верный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нельзя,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30" dirty="0">
                <a:latin typeface="Microsoft Sans Serif"/>
                <a:cs typeface="Microsoft Sans Serif"/>
              </a:rPr>
              <a:t>так</a:t>
            </a:r>
            <a:r>
              <a:rPr sz="1200" spc="254" dirty="0">
                <a:latin typeface="Microsoft Sans Serif"/>
                <a:cs typeface="Microsoft Sans Serif"/>
              </a:rPr>
              <a:t> </a:t>
            </a:r>
            <a:r>
              <a:rPr sz="1200" spc="-45" dirty="0">
                <a:latin typeface="Microsoft Sans Serif"/>
                <a:cs typeface="Microsoft Sans Serif"/>
              </a:rPr>
              <a:t>как</a:t>
            </a:r>
            <a:r>
              <a:rPr sz="1200" spc="50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не</a:t>
            </a:r>
            <a:r>
              <a:rPr sz="1200" spc="300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указан 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spc="-40" dirty="0">
                <a:latin typeface="Microsoft Sans Serif"/>
                <a:cs typeface="Microsoft Sans Serif"/>
              </a:rPr>
              <a:t>объект, </a:t>
            </a:r>
            <a:r>
              <a:rPr sz="1200" spc="-5" dirty="0">
                <a:latin typeface="Microsoft Sans Serif"/>
                <a:cs typeface="Microsoft Sans Serif"/>
              </a:rPr>
              <a:t>на </a:t>
            </a:r>
            <a:r>
              <a:rPr sz="1200" spc="-20" dirty="0">
                <a:latin typeface="Microsoft Sans Serif"/>
                <a:cs typeface="Microsoft Sans Serif"/>
              </a:rPr>
              <a:t>который </a:t>
            </a:r>
            <a:r>
              <a:rPr sz="1200" spc="-10" dirty="0">
                <a:latin typeface="Microsoft Sans Serif"/>
                <a:cs typeface="Microsoft Sans Serif"/>
              </a:rPr>
              <a:t>направлено </a:t>
            </a:r>
            <a:r>
              <a:rPr sz="1200" spc="-15" dirty="0">
                <a:latin typeface="Microsoft Sans Serif"/>
                <a:cs typeface="Microsoft Sans Serif"/>
              </a:rPr>
              <a:t>воздействие. </a:t>
            </a:r>
            <a:r>
              <a:rPr sz="1200" spc="-35" dirty="0">
                <a:latin typeface="Microsoft Sans Serif"/>
                <a:cs typeface="Microsoft Sans Serif"/>
              </a:rPr>
              <a:t>Кроме </a:t>
            </a:r>
            <a:r>
              <a:rPr sz="1200" spc="-10" dirty="0">
                <a:latin typeface="Microsoft Sans Serif"/>
                <a:cs typeface="Microsoft Sans Serif"/>
              </a:rPr>
              <a:t>природы </a:t>
            </a:r>
            <a:r>
              <a:rPr sz="1200" spc="-30" dirty="0">
                <a:latin typeface="Microsoft Sans Serif"/>
                <a:cs typeface="Microsoft Sans Serif"/>
              </a:rPr>
              <a:t>таким </a:t>
            </a:r>
            <a:r>
              <a:rPr sz="1200" spc="-25" dirty="0">
                <a:latin typeface="Microsoft Sans Serif"/>
                <a:cs typeface="Microsoft Sans Serif"/>
              </a:rPr>
              <a:t> объектом </a:t>
            </a:r>
            <a:r>
              <a:rPr sz="1200" spc="-35" dirty="0">
                <a:latin typeface="Microsoft Sans Serif"/>
                <a:cs typeface="Microsoft Sans Serif"/>
              </a:rPr>
              <a:t>может </a:t>
            </a:r>
            <a:r>
              <a:rPr sz="1200" spc="-5" dirty="0">
                <a:latin typeface="Microsoft Sans Serif"/>
                <a:cs typeface="Microsoft Sans Serif"/>
              </a:rPr>
              <a:t>быть </a:t>
            </a:r>
            <a:r>
              <a:rPr sz="1200" spc="-15" dirty="0">
                <a:latin typeface="Microsoft Sans Serif"/>
                <a:cs typeface="Microsoft Sans Serif"/>
              </a:rPr>
              <a:t>производственный </a:t>
            </a:r>
            <a:r>
              <a:rPr sz="1200" spc="-10" dirty="0">
                <a:latin typeface="Microsoft Sans Serif"/>
                <a:cs typeface="Microsoft Sans Serif"/>
              </a:rPr>
              <a:t>процесс </a:t>
            </a:r>
            <a:r>
              <a:rPr sz="1200" dirty="0">
                <a:latin typeface="Microsoft Sans Serif"/>
                <a:cs typeface="Microsoft Sans Serif"/>
              </a:rPr>
              <a:t>или </a:t>
            </a:r>
            <a:r>
              <a:rPr sz="1200" spc="-10" dirty="0">
                <a:latin typeface="Microsoft Sans Serif"/>
                <a:cs typeface="Microsoft Sans Serif"/>
              </a:rPr>
              <a:t>общество </a:t>
            </a:r>
            <a:r>
              <a:rPr sz="1200" dirty="0">
                <a:latin typeface="Microsoft Sans Serif"/>
                <a:cs typeface="Microsoft Sans Serif"/>
              </a:rPr>
              <a:t>в 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целом.</a:t>
            </a:r>
            <a:endParaRPr sz="1200">
              <a:latin typeface="Microsoft Sans Serif"/>
              <a:cs typeface="Microsoft Sans Serif"/>
            </a:endParaRPr>
          </a:p>
          <a:p>
            <a:pPr marL="12700" marR="1261110">
              <a:lnSpc>
                <a:spcPts val="1639"/>
              </a:lnSpc>
              <a:spcBef>
                <a:spcPts val="80"/>
              </a:spcBef>
            </a:pP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примере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b="1" spc="-20" dirty="0">
                <a:latin typeface="Arial"/>
                <a:cs typeface="Arial"/>
              </a:rPr>
              <a:t>отсутствует</a:t>
            </a:r>
            <a:r>
              <a:rPr sz="1200" b="1" spc="4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элемент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верного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ответа</a:t>
            </a:r>
            <a:r>
              <a:rPr sz="1200" spc="-15" dirty="0">
                <a:latin typeface="Microsoft Sans Serif"/>
                <a:cs typeface="Microsoft Sans Serif"/>
              </a:rPr>
              <a:t>.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b="1" spc="-10" dirty="0">
                <a:latin typeface="Arial"/>
                <a:cs typeface="Arial"/>
              </a:rPr>
              <a:t>Итог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– 0 баллов.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0877" y="1321561"/>
            <a:ext cx="3420772" cy="1824863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0379" y="3343829"/>
            <a:ext cx="3315565" cy="1332945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3927475" y="2127250"/>
            <a:ext cx="4889500" cy="811530"/>
            <a:chOff x="3927475" y="2127250"/>
            <a:chExt cx="4889500" cy="811530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79817" y="2179594"/>
              <a:ext cx="4827632" cy="749342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932237" y="2132012"/>
              <a:ext cx="4879975" cy="802005"/>
            </a:xfrm>
            <a:custGeom>
              <a:avLst/>
              <a:gdLst/>
              <a:ahLst/>
              <a:cxnLst/>
              <a:rect l="l" t="t" r="r" b="b"/>
              <a:pathLst>
                <a:path w="4879975" h="802005">
                  <a:moveTo>
                    <a:pt x="0" y="0"/>
                  </a:moveTo>
                  <a:lnTo>
                    <a:pt x="4879975" y="0"/>
                  </a:lnTo>
                  <a:lnTo>
                    <a:pt x="4879975" y="801687"/>
                  </a:lnTo>
                  <a:lnTo>
                    <a:pt x="0" y="801687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4D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4003040" y="1237995"/>
            <a:ext cx="4021454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Segoe Script"/>
                <a:cs typeface="Segoe Script"/>
              </a:rPr>
              <a:t>№</a:t>
            </a:r>
            <a:r>
              <a:rPr sz="2000" spc="-30" dirty="0">
                <a:latin typeface="Segoe Script"/>
                <a:cs typeface="Segoe Script"/>
              </a:rPr>
              <a:t> </a:t>
            </a:r>
            <a:r>
              <a:rPr sz="2000" dirty="0">
                <a:latin typeface="Segoe Script"/>
                <a:cs typeface="Segoe Script"/>
              </a:rPr>
              <a:t>24.</a:t>
            </a:r>
            <a:r>
              <a:rPr sz="2000" spc="-35" dirty="0">
                <a:latin typeface="Segoe Script"/>
                <a:cs typeface="Segoe Script"/>
              </a:rPr>
              <a:t> </a:t>
            </a:r>
            <a:r>
              <a:rPr sz="2000" dirty="0">
                <a:latin typeface="Segoe Script"/>
                <a:cs typeface="Segoe Script"/>
              </a:rPr>
              <a:t>Воздействие</a:t>
            </a:r>
            <a:r>
              <a:rPr sz="2000" spc="-55" dirty="0">
                <a:latin typeface="Segoe Script"/>
                <a:cs typeface="Segoe Script"/>
              </a:rPr>
              <a:t> </a:t>
            </a:r>
            <a:r>
              <a:rPr sz="2000" dirty="0">
                <a:latin typeface="Segoe Script"/>
                <a:cs typeface="Segoe Script"/>
              </a:rPr>
              <a:t>человека.</a:t>
            </a:r>
            <a:endParaRPr sz="2000">
              <a:latin typeface="Segoe Script"/>
              <a:cs typeface="Segoe Scrip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14565" y="5371780"/>
            <a:ext cx="1675130" cy="187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spc="5" dirty="0">
                <a:solidFill>
                  <a:srgbClr val="81AFB5"/>
                </a:solidFill>
                <a:latin typeface="Tahoma"/>
                <a:cs typeface="Tahoma"/>
              </a:rPr>
              <a:t>©</a:t>
            </a:r>
            <a:r>
              <a:rPr sz="1050" b="1" spc="-30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spc="-5" dirty="0">
                <a:solidFill>
                  <a:srgbClr val="81AFB5"/>
                </a:solidFill>
                <a:latin typeface="Tahoma"/>
                <a:cs typeface="Tahoma"/>
              </a:rPr>
              <a:t>все</a:t>
            </a:r>
            <a:r>
              <a:rPr sz="1050" b="1" spc="-2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права</a:t>
            </a:r>
            <a:r>
              <a:rPr sz="1050" b="1" spc="-4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защищены</a:t>
            </a:r>
            <a:endParaRPr sz="105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3108" y="275399"/>
            <a:ext cx="554863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Пример</a:t>
            </a:r>
            <a:r>
              <a:rPr spc="-25" dirty="0"/>
              <a:t> </a:t>
            </a:r>
            <a:r>
              <a:rPr dirty="0"/>
              <a:t>проверки</a:t>
            </a:r>
            <a:r>
              <a:rPr spc="-35" dirty="0"/>
              <a:t> </a:t>
            </a:r>
            <a:r>
              <a:rPr spc="-5" dirty="0"/>
              <a:t>задания</a:t>
            </a:r>
            <a:r>
              <a:rPr spc="-40" dirty="0"/>
              <a:t> </a:t>
            </a:r>
            <a:r>
              <a:rPr dirty="0"/>
              <a:t>24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15740" y="3086608"/>
            <a:ext cx="4870450" cy="169163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13900"/>
              </a:lnSpc>
              <a:spcBef>
                <a:spcPts val="90"/>
              </a:spcBef>
            </a:pP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ответе</a:t>
            </a:r>
            <a:r>
              <a:rPr sz="1200" spc="28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говорится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о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«влиянии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деятельности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человека</a:t>
            </a:r>
            <a:r>
              <a:rPr sz="1200" spc="28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на 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окружающую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среду».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Формально</a:t>
            </a:r>
            <a:r>
              <a:rPr sz="1200" spc="-15" dirty="0">
                <a:latin typeface="Microsoft Sans Serif"/>
                <a:cs typeface="Microsoft Sans Serif"/>
              </a:rPr>
              <a:t> под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окружающей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средой 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понимается</a:t>
            </a:r>
            <a:r>
              <a:rPr sz="1200" spc="-10" dirty="0">
                <a:latin typeface="Microsoft Sans Serif"/>
                <a:cs typeface="Microsoft Sans Serif"/>
              </a:rPr>
              <a:t> среда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жизни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деятельности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человечества,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весь 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окружающий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человека </a:t>
            </a:r>
            <a:r>
              <a:rPr sz="1200" spc="-10" dirty="0">
                <a:latin typeface="Microsoft Sans Serif"/>
                <a:cs typeface="Microsoft Sans Serif"/>
              </a:rPr>
              <a:t>мир.</a:t>
            </a:r>
            <a:endParaRPr sz="1200">
              <a:latin typeface="Microsoft Sans Serif"/>
              <a:cs typeface="Microsoft Sans Serif"/>
            </a:endParaRPr>
          </a:p>
          <a:p>
            <a:pPr marL="12700" marR="5715" algn="just">
              <a:lnSpc>
                <a:spcPct val="114199"/>
              </a:lnSpc>
            </a:pPr>
            <a:r>
              <a:rPr sz="1200" spc="-15" dirty="0">
                <a:latin typeface="Microsoft Sans Serif"/>
                <a:cs typeface="Microsoft Sans Serif"/>
              </a:rPr>
              <a:t>Засчитать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данный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35" dirty="0">
                <a:latin typeface="Microsoft Sans Serif"/>
                <a:cs typeface="Microsoft Sans Serif"/>
              </a:rPr>
              <a:t>за</a:t>
            </a:r>
            <a:r>
              <a:rPr sz="1200" spc="-3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верный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нельзя,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30" dirty="0">
                <a:latin typeface="Microsoft Sans Serif"/>
                <a:cs typeface="Microsoft Sans Serif"/>
              </a:rPr>
              <a:t>так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spc="-45" dirty="0">
                <a:latin typeface="Microsoft Sans Serif"/>
                <a:cs typeface="Microsoft Sans Serif"/>
              </a:rPr>
              <a:t>как</a:t>
            </a:r>
            <a:r>
              <a:rPr sz="1200" spc="-4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ответе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не 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указана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природная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среда.</a:t>
            </a:r>
            <a:endParaRPr sz="1200">
              <a:latin typeface="Microsoft Sans Serif"/>
              <a:cs typeface="Microsoft Sans Serif"/>
            </a:endParaRPr>
          </a:p>
          <a:p>
            <a:pPr marL="12700" marR="1261110">
              <a:lnSpc>
                <a:spcPts val="1639"/>
              </a:lnSpc>
              <a:spcBef>
                <a:spcPts val="80"/>
              </a:spcBef>
            </a:pP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примере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b="1" spc="-20" dirty="0">
                <a:latin typeface="Arial"/>
                <a:cs typeface="Arial"/>
              </a:rPr>
              <a:t>отсутствует</a:t>
            </a:r>
            <a:r>
              <a:rPr sz="1200" b="1" spc="4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элемент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верного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ответа</a:t>
            </a:r>
            <a:r>
              <a:rPr sz="1200" spc="-15" dirty="0">
                <a:latin typeface="Microsoft Sans Serif"/>
                <a:cs typeface="Microsoft Sans Serif"/>
              </a:rPr>
              <a:t>.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b="1" spc="-10" dirty="0">
                <a:latin typeface="Arial"/>
                <a:cs typeface="Arial"/>
              </a:rPr>
              <a:t>Итог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– 0 </a:t>
            </a:r>
            <a:r>
              <a:rPr sz="1200" b="1" dirty="0">
                <a:latin typeface="Arial"/>
                <a:cs typeface="Arial"/>
              </a:rPr>
              <a:t>балл.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0877" y="1321561"/>
            <a:ext cx="3420772" cy="1824863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0379" y="3343829"/>
            <a:ext cx="3315565" cy="1332945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3927475" y="2125662"/>
            <a:ext cx="5041900" cy="835025"/>
            <a:chOff x="3927475" y="2125662"/>
            <a:chExt cx="5041900" cy="835025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81156" y="2179294"/>
              <a:ext cx="4978692" cy="771867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932237" y="2130425"/>
              <a:ext cx="5032375" cy="825500"/>
            </a:xfrm>
            <a:custGeom>
              <a:avLst/>
              <a:gdLst/>
              <a:ahLst/>
              <a:cxnLst/>
              <a:rect l="l" t="t" r="r" b="b"/>
              <a:pathLst>
                <a:path w="5032375" h="825500">
                  <a:moveTo>
                    <a:pt x="0" y="0"/>
                  </a:moveTo>
                  <a:lnTo>
                    <a:pt x="5032375" y="0"/>
                  </a:lnTo>
                  <a:lnTo>
                    <a:pt x="5032375" y="825500"/>
                  </a:lnTo>
                  <a:lnTo>
                    <a:pt x="0" y="82550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4D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995102" y="1091197"/>
            <a:ext cx="4723765" cy="8610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-635" algn="just">
              <a:lnSpc>
                <a:spcPct val="113999"/>
              </a:lnSpc>
              <a:spcBef>
                <a:spcPts val="105"/>
              </a:spcBef>
            </a:pPr>
            <a:r>
              <a:rPr sz="1600" spc="-5" dirty="0">
                <a:latin typeface="Segoe Script"/>
                <a:cs typeface="Segoe Script"/>
              </a:rPr>
              <a:t>№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24.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Антропогенное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воздействие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– 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влияние человеческой деятельности на 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10" dirty="0">
                <a:latin typeface="Segoe Script"/>
                <a:cs typeface="Segoe Script"/>
              </a:rPr>
              <a:t>окружающую</a:t>
            </a:r>
            <a:r>
              <a:rPr sz="1600" spc="25" dirty="0">
                <a:latin typeface="Segoe Script"/>
                <a:cs typeface="Segoe Script"/>
              </a:rPr>
              <a:t> </a:t>
            </a:r>
            <a:r>
              <a:rPr sz="1600" spc="-10" dirty="0">
                <a:latin typeface="Segoe Script"/>
                <a:cs typeface="Segoe Script"/>
              </a:rPr>
              <a:t>среду.</a:t>
            </a:r>
            <a:endParaRPr sz="1600">
              <a:latin typeface="Segoe Script"/>
              <a:cs typeface="Segoe Scrip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14565" y="5371780"/>
            <a:ext cx="1675130" cy="187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spc="5" dirty="0">
                <a:solidFill>
                  <a:srgbClr val="81AFB5"/>
                </a:solidFill>
                <a:latin typeface="Tahoma"/>
                <a:cs typeface="Tahoma"/>
              </a:rPr>
              <a:t>©</a:t>
            </a:r>
            <a:r>
              <a:rPr sz="1050" b="1" spc="-30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spc="-5" dirty="0">
                <a:solidFill>
                  <a:srgbClr val="81AFB5"/>
                </a:solidFill>
                <a:latin typeface="Tahoma"/>
                <a:cs typeface="Tahoma"/>
              </a:rPr>
              <a:t>все</a:t>
            </a:r>
            <a:r>
              <a:rPr sz="1050" b="1" spc="-2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права</a:t>
            </a:r>
            <a:r>
              <a:rPr sz="1050" b="1" spc="-4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защищены</a:t>
            </a:r>
            <a:endParaRPr sz="105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1656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987</Words>
  <Application>Microsoft Office PowerPoint</Application>
  <PresentationFormat>Экран (16:10)</PresentationFormat>
  <Paragraphs>104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Визитная карточка: задание 22</vt:lpstr>
      <vt:lpstr>Алгоритм проверки задания 22</vt:lpstr>
      <vt:lpstr>Алгоритм проверки задания 22</vt:lpstr>
      <vt:lpstr>Алгоритм проверки задания 22</vt:lpstr>
      <vt:lpstr>Пример проверки задания 22</vt:lpstr>
      <vt:lpstr>Визитная карточка: задание 24</vt:lpstr>
      <vt:lpstr>Алгоритм проверки задания 24</vt:lpstr>
      <vt:lpstr>Пример проверки задания 24</vt:lpstr>
      <vt:lpstr>Пример проверки задания 24</vt:lpstr>
      <vt:lpstr>Пример проверки задания 24</vt:lpstr>
      <vt:lpstr>Визитная карточка: задание 25</vt:lpstr>
      <vt:lpstr>Алгоритм проверки задания 25</vt:lpstr>
      <vt:lpstr>Пример проверки задания 25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Red</dc:creator>
  <cp:lastModifiedBy>1</cp:lastModifiedBy>
  <cp:revision>3</cp:revision>
  <dcterms:created xsi:type="dcterms:W3CDTF">2022-10-12T08:31:15Z</dcterms:created>
  <dcterms:modified xsi:type="dcterms:W3CDTF">2022-10-26T08:30:06Z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2022-03-25T00:00:00Z</vt:filetime>
  </property>
  <property fmtid="{D5CDD505-2E9C-101B-9397-08002B2CF9AE}" pid="3" name="Creator">
    <vt:lpwstr>Acrobat PDFMaker 10.1 для PowerPoint</vt:lpwstr>
  </property>
  <property fmtid="{D5CDD505-2E9C-101B-9397-08002B2CF9AE}" pid="4" name="LastSaved">
    <vt:filetime>2022-10-12T00:00:00Z</vt:filetime>
  </property>
</Properties>
</file>